
<file path=[Content_Types].xml><?xml version="1.0" encoding="utf-8"?>
<Types xmlns="http://schemas.openxmlformats.org/package/2006/content-types">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80822"/>
  </p:normalViewPr>
  <p:slideViewPr>
    <p:cSldViewPr snapToGrid="0" snapToObjects="1">
      <p:cViewPr varScale="1">
        <p:scale>
          <a:sx n="101" d="100"/>
          <a:sy n="101" d="100"/>
        </p:scale>
        <p:origin x="119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[TITLE SLIDE — 30 seconds]</a:t>
            </a:r>
          </a:p>
          <a:p>
            <a:endParaRPr dirty="0"/>
          </a:p>
          <a:p>
            <a:r>
              <a:rPr dirty="0"/>
              <a:t>Hi, I'm Mario Nonog. Today I'm walking you through a GIS site suitability analysis I built for Planet Fitness — specifically, identifying the best place in San Diego County to open a new franchise location.</a:t>
            </a:r>
          </a:p>
          <a:p>
            <a:endParaRPr dirty="0"/>
          </a:p>
          <a:p>
            <a:r>
              <a:rPr dirty="0"/>
              <a:t>The big number on screen — 797 — is the count of candidate parcels that survived my screening process out of more than a million parcels in the county. Over the next 10 minutes, I'll show you how I got from 1 million to 797, and from 797 to a final shortlist of three jurisdictions.</a:t>
            </a:r>
          </a:p>
          <a:p>
            <a:endParaRPr dirty="0"/>
          </a:p>
          <a:p>
            <a:r>
              <a:rPr dirty="0"/>
              <a:t>[PAUSE — 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[LA MESA — RANK #1 — 1 minute]</a:t>
            </a:r>
          </a:p>
          <a:p>
            <a:endParaRPr dirty="0"/>
          </a:p>
          <a:p>
            <a:r>
              <a:rPr dirty="0"/>
              <a:t>La Mesa took the top spot.</a:t>
            </a:r>
          </a:p>
          <a:p>
            <a:endParaRPr dirty="0"/>
          </a:p>
          <a:p>
            <a:r>
              <a:rPr dirty="0"/>
              <a:t>Three things drove its number-one ranking. First, demographic fit — La Mesa's median household incomes land right in the $55,000 to $75,000 range, almost perfectly aligned with Planet Fitness's target market. Second, population density — 38 to 49 percent of La Mesa residents are between 18 and 44, a strong gym-going demographic. Third, low competitive saturation — there's a real gap in Planet Fitness coverage here.</a:t>
            </a:r>
          </a:p>
          <a:p>
            <a:endParaRPr dirty="0"/>
          </a:p>
          <a:p>
            <a:r>
              <a:rPr dirty="0"/>
              <a:t>The trade-off: only 8 parcels meet all the criteria. So the demographic fit is exceptional, but there's limited site flexibility.</a:t>
            </a:r>
          </a:p>
          <a:p>
            <a:endParaRPr dirty="0"/>
          </a:p>
          <a:p>
            <a:r>
              <a:rPr dirty="0"/>
              <a:t>The two top addresses I'd recommend ground-truthing first are 7928 El Cajon Boulevard and 7900 La Mesa Boulevard — both with scores of 9.1 and both with solid commercial acreage.</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[OCEANSIDE — RANK #2 — 1 minute]</a:t>
            </a:r>
          </a:p>
          <a:p>
            <a:endParaRPr dirty="0"/>
          </a:p>
          <a:p>
            <a:r>
              <a:rPr dirty="0"/>
              <a:t>Oceanside came in second by mean score — but it's the one I'd actually recommend opening first.</a:t>
            </a:r>
          </a:p>
          <a:p>
            <a:endParaRPr dirty="0"/>
          </a:p>
          <a:p>
            <a:r>
              <a:rPr dirty="0"/>
              <a:t>Here's why: Oceanside has 93 qualifying parcels. That's the largest pool of any top-3 city — over ten times more options than La Mesa. In real franchise selection, inventory matters enormously. You need flexibility to negotiate leases, pick the right corner, check parking and visibility, and find anchor co-tenancy with the right retail neighbors.</a:t>
            </a:r>
          </a:p>
          <a:p>
            <a:endParaRPr dirty="0"/>
          </a:p>
          <a:p>
            <a:r>
              <a:rPr dirty="0"/>
              <a:t>Demographically, Oceanside's incomes align well with the target market — especially inland from the coast — and the working-age population shows healthy concentration along both the coastal and inland corridors.</a:t>
            </a:r>
          </a:p>
          <a:p>
            <a:endParaRPr dirty="0"/>
          </a:p>
          <a:p>
            <a:r>
              <a:rPr dirty="0"/>
              <a:t>So while La Mesa scored a bit higher on pure fit, Oceanside offers what franchise teams actually care about — choice.</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[ESCONDIDO — RANK #3 — 1 minute]</a:t>
            </a:r>
          </a:p>
          <a:p>
            <a:endParaRPr dirty="0"/>
          </a:p>
          <a:p>
            <a:r>
              <a:rPr dirty="0"/>
              <a:t>Third is Escondido, in North County Inland.</a:t>
            </a:r>
          </a:p>
          <a:p>
            <a:endParaRPr dirty="0"/>
          </a:p>
          <a:p>
            <a:r>
              <a:rPr dirty="0"/>
              <a:t>Mean score of 5.94 with 55 qualifying parcels. Incomes fall solidly within the target range, with strong representation among working-class families. The working-age population concentrates along the Interstate 15 corridor and downtown — high-traffic zones, ideal for gym placement.</a:t>
            </a:r>
          </a:p>
          <a:p>
            <a:endParaRPr dirty="0"/>
          </a:p>
          <a:p>
            <a:r>
              <a:rPr dirty="0"/>
              <a:t>What I want to highlight here is a specific corridor — Valley Parkway. Four of Escondido's top-scoring parcels are clustered along Valley Parkway. That's a really strong signal that this commercial strip has the right demographic and competitive profile. If I were the franchise team, that's the first place I'd send a real estate scout.</a:t>
            </a:r>
          </a:p>
          <a:p>
            <a:endParaRPr dirty="0"/>
          </a:p>
          <a:p>
            <a:r>
              <a:rPr dirty="0"/>
              <a:t>The three highlighted addresses — 2040, 2315, and 2427 Valley Parkway — are all score 9.1 with 1.9 to 2.5 acres each.</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[KEY INSIGHTS &amp; LIMITATIONS — 1 minute]</a:t>
            </a:r>
          </a:p>
          <a:p>
            <a:endParaRPr dirty="0"/>
          </a:p>
          <a:p>
            <a:r>
              <a:rPr dirty="0"/>
              <a:t>A few key insights worth flagging.</a:t>
            </a:r>
          </a:p>
          <a:p>
            <a:endParaRPr dirty="0"/>
          </a:p>
          <a:p>
            <a:r>
              <a:rPr dirty="0"/>
              <a:t>On the left — the analysis turned up some non-obvious findings. Demographics matter more than density: the coastal wealthy areas scored lowest despite high populations. The single best site countywide is in National City — but with only 17 candidate parcels there, the city didn't make the top 3 by mean. Valley Parkway in Escondido is a strong corridor with multiple high-scoring sites clustering there. And inventory matters as much as mean score — which is why I'm recommending Oceanside operationally even though La Mesa scored higher.</a:t>
            </a:r>
          </a:p>
          <a:p>
            <a:endParaRPr dirty="0"/>
          </a:p>
          <a:p>
            <a:r>
              <a:rPr dirty="0"/>
              <a:t>On the right — the honest limitations. This analysis is two-dimensional: income and demographics. Foot traffic, parking, visibility, anchor co-tenancy — none of that is captured. Tract-level demographics smooth out neighborhoods that might actually be very different from each other. </a:t>
            </a:r>
            <a:r>
              <a:rPr dirty="0" err="1"/>
              <a:t>SanGIS</a:t>
            </a:r>
            <a:r>
              <a:rPr dirty="0"/>
              <a:t> land-use codes can lag reality. And my 2-mile competitor buffer is appropriate for urban San Diego but probably too conservative for North County.</a:t>
            </a:r>
          </a:p>
          <a:p>
            <a:endParaRPr dirty="0"/>
          </a:p>
          <a:p>
            <a:r>
              <a:rPr dirty="0"/>
              <a:t>I want to be transparent that the scoring weights — 55 percent income, 45 percent population — are a reasoned choice, not a statistically calibrated coefficient. With actual store performance data, those weights could be refined.</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[RECOMMENDATIONS &amp; THANK YOU — 45 seconds]</a:t>
            </a:r>
          </a:p>
          <a:p>
            <a:endParaRPr dirty="0"/>
          </a:p>
          <a:p>
            <a:r>
              <a:rPr dirty="0"/>
              <a:t>Where does this analysis point next?</a:t>
            </a:r>
          </a:p>
          <a:p>
            <a:endParaRPr dirty="0"/>
          </a:p>
          <a:p>
            <a:r>
              <a:rPr dirty="0"/>
              <a:t>Four concrete next steps.</a:t>
            </a:r>
          </a:p>
          <a:p>
            <a:endParaRPr dirty="0"/>
          </a:p>
          <a:p>
            <a:r>
              <a:rPr dirty="0"/>
              <a:t>One: ground-truth the top 10 highest-scoring parcels — meaning, send someone there in person to check visibility, parking, and adjacent retail mix. GIS can't see those things.</a:t>
            </a:r>
          </a:p>
          <a:p>
            <a:endParaRPr dirty="0"/>
          </a:p>
          <a:p>
            <a:r>
              <a:rPr dirty="0"/>
              <a:t>Two: add a third scoring dimension — drive-time analysis using ArcGIS Network Analyst. A site with perfect demographics but bad accessibility won't perform.</a:t>
            </a:r>
          </a:p>
          <a:p>
            <a:endParaRPr dirty="0"/>
          </a:p>
          <a:p>
            <a:r>
              <a:rPr dirty="0"/>
              <a:t>Three: refine demographics to the Census block-group level for sharper neighborhood-scale precision.</a:t>
            </a:r>
          </a:p>
          <a:p>
            <a:endParaRPr dirty="0"/>
          </a:p>
          <a:p>
            <a:r>
              <a:rPr dirty="0"/>
              <a:t>Four: apply variable competitor buffers — tighter in dense urban zones, wider in North County — to reflect real trade-area geometry.</a:t>
            </a:r>
          </a:p>
          <a:p>
            <a:endParaRPr dirty="0"/>
          </a:p>
          <a:p>
            <a:r>
              <a:rPr dirty="0"/>
              <a:t>To summarize the whole analysis in one sentence: La Mesa scored the highest, but Oceanside is probably the smarter business pick because of inventory flexibility, and Escondido is a strong North County hedge.</a:t>
            </a:r>
          </a:p>
          <a:p>
            <a:endParaRPr dirty="0"/>
          </a:p>
          <a:p>
            <a:r>
              <a:rPr dirty="0"/>
              <a:t>Thank you. Happy to take any questions.</a:t>
            </a:r>
          </a:p>
          <a:p>
            <a:endParaRPr dirty="0"/>
          </a:p>
          <a:p>
            <a:r>
              <a:rPr dirty="0"/>
              <a:t>[END]</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QUESTION — 45 seconds]</a:t>
            </a:r>
          </a:p>
          <a:p>
            <a:endParaRPr dirty="0"/>
          </a:p>
          <a:p>
            <a:r>
              <a:rPr dirty="0"/>
              <a:t>So the core question is: where should Planet Fitness open next in San Diego County?</a:t>
            </a:r>
          </a:p>
          <a:p>
            <a:endParaRPr dirty="0"/>
          </a:p>
          <a:p>
            <a:r>
              <a:rPr dirty="0"/>
              <a:t>This isn't a vague question — Planet Fitness has a very specific customer profile. They're a low-cost gym, $10 to $25 a month, targeting value-conscious customers with household incomes in a specific band. They need three things in any new location:</a:t>
            </a:r>
          </a:p>
          <a:p>
            <a:endParaRPr dirty="0"/>
          </a:p>
          <a:p>
            <a:r>
              <a:rPr dirty="0"/>
              <a:t>First, the right income demographic — not too poor to afford even a discount membership, not too wealthy to bother with one.</a:t>
            </a:r>
          </a:p>
          <a:p>
            <a:endParaRPr dirty="0"/>
          </a:p>
          <a:p>
            <a:r>
              <a:rPr dirty="0"/>
              <a:t>Second, enough working-age population nearby to fill the gym.</a:t>
            </a:r>
          </a:p>
          <a:p>
            <a:endParaRPr dirty="0"/>
          </a:p>
          <a:p>
            <a:r>
              <a:rPr dirty="0"/>
              <a:t>And third, enough distance from existing competitors that they're not just stealing each other's customers.</a:t>
            </a:r>
          </a:p>
          <a:p>
            <a:endParaRPr dirty="0"/>
          </a:p>
          <a:p>
            <a:r>
              <a:rPr dirty="0"/>
              <a:t>My GIS approach turns that vague business question into something measurable — I layer every relevant variable, score every parcel in the county, then rank the results.</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[DATA SOURCES — 1 minute]</a:t>
            </a:r>
          </a:p>
          <a:p>
            <a:endParaRPr dirty="0"/>
          </a:p>
          <a:p>
            <a:r>
              <a:rPr dirty="0"/>
              <a:t>The analysis combines three datasets.</a:t>
            </a:r>
          </a:p>
          <a:p>
            <a:endParaRPr dirty="0"/>
          </a:p>
          <a:p>
            <a:r>
              <a:rPr dirty="0"/>
              <a:t>First, </a:t>
            </a:r>
            <a:r>
              <a:rPr dirty="0" err="1"/>
              <a:t>SanGIS</a:t>
            </a:r>
            <a:r>
              <a:rPr dirty="0"/>
              <a:t> parcels — this is the official San Diego County parcel database, updated weekly. Every taxable property in the county is in here, with its land use code, zoning, acreage, and address. Over a million parcels total.</a:t>
            </a:r>
          </a:p>
          <a:p>
            <a:endParaRPr dirty="0"/>
          </a:p>
          <a:p>
            <a:r>
              <a:rPr dirty="0"/>
              <a:t>Second, Census demographics — specifically the American Community Survey 5-Year Estimates from 2018 to 2022, at the Census tract level. I pulled two things: median household income, and a calculation I built myself for the percentage of population aged 18 to 44.</a:t>
            </a:r>
          </a:p>
          <a:p>
            <a:endParaRPr dirty="0"/>
          </a:p>
          <a:p>
            <a:r>
              <a:rPr dirty="0"/>
              <a:t>Third, competitor locations — existing Planet Fitness and 24 Hour Fitness storefronts. I manually compiled these from the corporate websites and geocoded them.</a:t>
            </a:r>
          </a:p>
          <a:p>
            <a:endParaRPr dirty="0"/>
          </a:p>
          <a:p>
            <a:r>
              <a:rPr dirty="0"/>
              <a:t>The key here is that all three datasets are tied together by geographic location. A parcel inherits the demographics of the tract it falls inside, and gets screened against the competitor buffer.</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[METHODOLOGY OVERVIEW — 45 seconds]</a:t>
            </a:r>
          </a:p>
          <a:p>
            <a:endParaRPr dirty="0"/>
          </a:p>
          <a:p>
            <a:r>
              <a:rPr dirty="0"/>
              <a:t>The analysis is a five-step funnel.</a:t>
            </a:r>
          </a:p>
          <a:p>
            <a:endParaRPr dirty="0"/>
          </a:p>
          <a:p>
            <a:r>
              <a:rPr dirty="0"/>
              <a:t>Step one: gather all the data.</a:t>
            </a:r>
          </a:p>
          <a:p>
            <a:endParaRPr dirty="0"/>
          </a:p>
          <a:p>
            <a:r>
              <a:rPr dirty="0"/>
              <a:t>Step two: exclude — I drew a 2-mile buffer around every existing gym and erased any parcel that fell inside those buffers. This removes already-saturated trade areas.</a:t>
            </a:r>
          </a:p>
          <a:p>
            <a:endParaRPr dirty="0"/>
          </a:p>
          <a:p>
            <a:r>
              <a:rPr dirty="0"/>
              <a:t>Step three: filter for buildable commercial land — I only kept parcels with the right land use codes and at least one and a half acres.</a:t>
            </a:r>
          </a:p>
          <a:p>
            <a:endParaRPr dirty="0"/>
          </a:p>
          <a:p>
            <a:r>
              <a:rPr dirty="0"/>
              <a:t>Step four: enrich — I spatially joined the income and demographic data from the Census tracts onto every surviving parcel.</a:t>
            </a:r>
          </a:p>
          <a:p>
            <a:endParaRPr dirty="0"/>
          </a:p>
          <a:p>
            <a:r>
              <a:rPr dirty="0"/>
              <a:t>Step five: score — I built a weighted index combining income fit and demographic fit.</a:t>
            </a:r>
          </a:p>
          <a:p>
            <a:endParaRPr dirty="0"/>
          </a:p>
          <a:p>
            <a:r>
              <a:rPr dirty="0"/>
              <a:t>The bottom of the slide shows the result: from over a million parcels, down to 797 candidates, down to the 28 top-recommended sites I ended up flagging.</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[SPATIAL FILTERING — 1 minute]</a:t>
            </a:r>
          </a:p>
          <a:p>
            <a:endParaRPr dirty="0"/>
          </a:p>
          <a:p>
            <a:r>
              <a:rPr dirty="0"/>
              <a:t>Let me zoom in on the spatial filters.</a:t>
            </a:r>
          </a:p>
          <a:p>
            <a:endParaRPr dirty="0"/>
          </a:p>
          <a:p>
            <a:r>
              <a:rPr dirty="0"/>
              <a:t>Filter one removes parcels too close to existing gyms. I used the ArcGIS Buffer tool to draw a 2-mile ring around each Planet Fitness and 24 Hour Fitness in the county, then used the Erase tool to cut out any parcels intersecting those rings. The 2-mile threshold reflects standard franchise trade-area conventions — it's the typical drawing distance for a gym.</a:t>
            </a:r>
          </a:p>
          <a:p>
            <a:endParaRPr dirty="0"/>
          </a:p>
          <a:p>
            <a:r>
              <a:rPr dirty="0"/>
              <a:t>Filter two keeps only parcels that could actually support a gym. I used a SQL query against the </a:t>
            </a:r>
            <a:r>
              <a:rPr dirty="0" err="1"/>
              <a:t>SanGIS</a:t>
            </a:r>
            <a:r>
              <a:rPr dirty="0"/>
              <a:t> land use codes to keep things like vacant commercial, strip retail, and shopping centers — and I required a minimum of 1.5 acres because Planet Fitness needs that much for the building plus parking.</a:t>
            </a:r>
          </a:p>
          <a:p>
            <a:endParaRPr dirty="0"/>
          </a:p>
          <a:p>
            <a:r>
              <a:rPr dirty="0"/>
              <a:t>The funnel on the right shows the impact: I started with about 1.05 million parcels, dropped to 778,000 after the competitor buffer, and dropped again to 797 after the commercial filter. Each filter is defensible — the buffer matches industry conventions, the land-use rules mirror Planet Fitness's actual real estate criteria.</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[SCORING FRAMEWORK — 1 minute]</a:t>
            </a:r>
          </a:p>
          <a:p>
            <a:endParaRPr dirty="0"/>
          </a:p>
          <a:p>
            <a:r>
              <a:rPr dirty="0"/>
              <a:t>Once I had my 797 candidates, every parcel got two scores, each on a 1 to 10 scale.</a:t>
            </a:r>
          </a:p>
          <a:p>
            <a:endParaRPr dirty="0"/>
          </a:p>
          <a:p>
            <a:r>
              <a:rPr dirty="0"/>
              <a:t>On the left is the income score. Planet Fitness targets households making $50,000 to $75,000 — that's slightly below the U.S. median and squarely in their pricing sweet spot. I gave parcels in that range a score of 10. Parcels in nearby income bands got 8, then 5 if they were further off, and 2 if the surrounding tract was either very low-income or very high-income — both being poor fits for the brand.</a:t>
            </a:r>
          </a:p>
          <a:p>
            <a:endParaRPr dirty="0"/>
          </a:p>
          <a:p>
            <a:r>
              <a:rPr dirty="0"/>
              <a:t>On the right is the population score. For every Census tract I summed the population aged 18 to 44 using sixteen separate Census variables — male and female across eight age brackets each — and divided by total population. Tracts where over half the population was 18 to 44 got a 10. The percentage drops, the score drops.</a:t>
            </a:r>
          </a:p>
          <a:p>
            <a:endParaRPr dirty="0"/>
          </a:p>
          <a:p>
            <a:r>
              <a:rPr dirty="0"/>
              <a:t>Both scores are converted from raw numbers to comparable 1 to 10 values, so they can be combined.</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FORMULA — 30 seconds]</a:t>
            </a:r>
          </a:p>
          <a:p>
            <a:endParaRPr dirty="0"/>
          </a:p>
          <a:p>
            <a:r>
              <a:rPr dirty="0"/>
              <a:t>Combining the two: Final Score equals Income Score times 0.55 plus Population Score times 0.45.</a:t>
            </a:r>
          </a:p>
          <a:p>
            <a:endParaRPr dirty="0"/>
          </a:p>
          <a:p>
            <a:r>
              <a:rPr dirty="0"/>
              <a:t>Why this split? Because Planet Fitness's business model is fundamentally an income-defined model — their pricing is built around a specific household-income band. Income leads. But demographics support — a perfect income match with no working-age residents nearby still won't fill memberships. So income gets the slightly higher weight, demographics gets the close second.</a:t>
            </a:r>
          </a:p>
          <a:p>
            <a:endParaRPr dirty="0"/>
          </a:p>
          <a:p>
            <a:r>
              <a:rPr dirty="0"/>
              <a:t>These weights are a modeling choice based on the brand's strategy — not a regression result. With actual store performance data, you could calibrate them more precisely.</a:t>
            </a:r>
          </a:p>
          <a:p>
            <a:endParaRPr dirty="0"/>
          </a:p>
          <a:p>
            <a:r>
              <a:rPr dirty="0"/>
              <a:t>The bottom of the slide shows three example outputs: a bullseye site at 10.0, a strong fit at 9.1, and a marginal site at 5.6.</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[RANKINGS — 1 minute]</a:t>
            </a:r>
          </a:p>
          <a:p>
            <a:endParaRPr dirty="0"/>
          </a:p>
          <a:p>
            <a:r>
              <a:rPr dirty="0"/>
              <a:t>Here are the results, ranked by mean Final Score across all candidate parcels in each jurisdiction.</a:t>
            </a:r>
          </a:p>
          <a:p>
            <a:endParaRPr dirty="0"/>
          </a:p>
          <a:p>
            <a:r>
              <a:rPr dirty="0"/>
              <a:t>La Mesa wins, with a mean score of 7.98 across its 8 qualifying parcels. Oceanside is second at 6.16 — but with 93 qualifying parcels, so dramatically more inventory. Escondido is third at 5.94 with 55 parcels.</a:t>
            </a:r>
          </a:p>
          <a:p>
            <a:endParaRPr dirty="0"/>
          </a:p>
          <a:p>
            <a:r>
              <a:rPr dirty="0"/>
              <a:t>The bottom seven cities on this chart — from Imperial Beach down through El Cajon — are clustered in the 4.7 to 5.6 range. They're not bad, but they're not as well-aligned as the top three.</a:t>
            </a:r>
          </a:p>
          <a:p>
            <a:endParaRPr dirty="0"/>
          </a:p>
          <a:p>
            <a:r>
              <a:rPr dirty="0"/>
              <a:t>One important thing to call out — the cities you don't see on this slide are the coastal wealthy areas like Del Mar, Solana Beach, and Encinitas. They actually ranked at the very bottom of the analysis. Beautiful neighborhoods, high population, but incomes far above Planet Fitness's target band — so they scored poorly on demographic fit.</a:t>
            </a:r>
          </a:p>
          <a:p>
            <a:endParaRPr dirty="0"/>
          </a:p>
          <a:p>
            <a:r>
              <a:rPr dirty="0"/>
              <a:t>The right side of the slide shows our three winners with a quick note on what makes each one notable.</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[COUNTYWIDE MAP — 1 minute]</a:t>
            </a:r>
          </a:p>
          <a:p>
            <a:endParaRPr dirty="0"/>
          </a:p>
          <a:p>
            <a:r>
              <a:rPr dirty="0"/>
              <a:t>This is the full map. Every star is one of the 28 top-recommended parcels, color-coded by jurisdiction — gold for La Mesa, green for Oceanside, red for Escondido.</a:t>
            </a:r>
          </a:p>
          <a:p>
            <a:endParaRPr dirty="0"/>
          </a:p>
          <a:p>
            <a:r>
              <a:rPr dirty="0"/>
              <a:t>The background shading shows the percentage of population aged 18 to 44 per Census tract — darker red means more working-age residents.</a:t>
            </a:r>
          </a:p>
          <a:p>
            <a:endParaRPr dirty="0"/>
          </a:p>
          <a:p>
            <a:r>
              <a:rPr dirty="0"/>
              <a:t>Two things to point out. First, look at the cluster of green stars in the northwest — that's Oceanside, with the most candidate sites of any city. Second, see that bright red block at the top of the map? That's Camp Pendleton, the military base. It's red because military bases have very high working-age populations — but it correctly got excluded from candidates because it has no commercial land.</a:t>
            </a:r>
          </a:p>
          <a:p>
            <a:endParaRPr dirty="0"/>
          </a:p>
          <a:p>
            <a:r>
              <a:rPr dirty="0"/>
              <a:t>The purple dots scattered through the map are existing competitor gyms. Notice the gaps — where there are no purple dots and you see colored stars, those are the highest-opportunity areas.</a:t>
            </a:r>
          </a:p>
          <a:p>
            <a:endParaRPr dirty="0"/>
          </a:p>
          <a:p>
            <a:r>
              <a:rPr dirty="0"/>
              <a:t>[Advance to next slide]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914400" y="1463040"/>
            <a:ext cx="10058400" cy="365760"/>
          </a:xfrm>
          <a:prstGeom prst="rect">
            <a:avLst/>
          </a:prstGeom>
          <a:noFill/>
          <a:ln/>
        </p:spPr>
        <p:txBody>
          <a:bodyPr wrap="square" rtlCol="0" anchor="ctr"/>
          <a:lstStyle/>
          <a:p>
            <a:pPr marL="0" indent="0">
              <a:buNone/>
            </a:pPr>
            <a:r>
              <a:rPr lang="en-US" sz="1200" b="1" kern="0" spc="600" dirty="0">
                <a:solidFill>
                  <a:srgbClr val="F59E0B"/>
                </a:solidFill>
                <a:latin typeface="Calibri" pitchFamily="34" charset="0"/>
                <a:ea typeface="Calibri" pitchFamily="34" charset="-122"/>
                <a:cs typeface="Calibri" pitchFamily="34" charset="-120"/>
              </a:rPr>
              <a:t>GIS SITE SELECTION  ·  SAN DIEGO COUNTY</a:t>
            </a:r>
            <a:endParaRPr lang="en-US" sz="1200" dirty="0"/>
          </a:p>
        </p:txBody>
      </p:sp>
      <p:sp>
        <p:nvSpPr>
          <p:cNvPr id="4" name="Text 2"/>
          <p:cNvSpPr/>
          <p:nvPr/>
        </p:nvSpPr>
        <p:spPr>
          <a:xfrm>
            <a:off x="914400" y="1874520"/>
            <a:ext cx="10058400" cy="914400"/>
          </a:xfrm>
          <a:prstGeom prst="rect">
            <a:avLst/>
          </a:prstGeom>
          <a:noFill/>
          <a:ln/>
        </p:spPr>
        <p:txBody>
          <a:bodyPr wrap="square" lIns="0" tIns="0" rIns="0" bIns="0" rtlCol="0" anchor="ctr"/>
          <a:lstStyle/>
          <a:p>
            <a:pPr marL="0" indent="0">
              <a:buNone/>
            </a:pPr>
            <a:r>
              <a:rPr lang="en-US" sz="6000" b="1" dirty="0">
                <a:solidFill>
                  <a:srgbClr val="FFFFFF"/>
                </a:solidFill>
                <a:latin typeface="Georgia" pitchFamily="34" charset="0"/>
                <a:ea typeface="Georgia" pitchFamily="34" charset="-122"/>
                <a:cs typeface="Georgia" pitchFamily="34" charset="-120"/>
              </a:rPr>
              <a:t>Planet Fitness</a:t>
            </a:r>
            <a:endParaRPr lang="en-US" sz="6000" dirty="0"/>
          </a:p>
        </p:txBody>
      </p:sp>
      <p:sp>
        <p:nvSpPr>
          <p:cNvPr id="5" name="Text 3"/>
          <p:cNvSpPr/>
          <p:nvPr/>
        </p:nvSpPr>
        <p:spPr>
          <a:xfrm>
            <a:off x="914400" y="2697480"/>
            <a:ext cx="10058400" cy="914400"/>
          </a:xfrm>
          <a:prstGeom prst="rect">
            <a:avLst/>
          </a:prstGeom>
          <a:noFill/>
          <a:ln/>
        </p:spPr>
        <p:txBody>
          <a:bodyPr wrap="square" lIns="0" tIns="0" rIns="0" bIns="0" rtlCol="0" anchor="ctr"/>
          <a:lstStyle/>
          <a:p>
            <a:pPr marL="0" indent="0">
              <a:buNone/>
            </a:pPr>
            <a:r>
              <a:rPr lang="en-US" sz="6000" i="1" dirty="0">
                <a:solidFill>
                  <a:srgbClr val="FFFFFF"/>
                </a:solidFill>
                <a:latin typeface="Georgia" pitchFamily="34" charset="0"/>
                <a:ea typeface="Georgia" pitchFamily="34" charset="-122"/>
                <a:cs typeface="Georgia" pitchFamily="34" charset="-120"/>
              </a:rPr>
              <a:t>Site Suitability Analysis</a:t>
            </a:r>
            <a:endParaRPr lang="en-US" sz="6000" dirty="0"/>
          </a:p>
        </p:txBody>
      </p:sp>
      <p:sp>
        <p:nvSpPr>
          <p:cNvPr id="6" name="Text 4"/>
          <p:cNvSpPr/>
          <p:nvPr/>
        </p:nvSpPr>
        <p:spPr>
          <a:xfrm>
            <a:off x="914400" y="3749040"/>
            <a:ext cx="8686800" cy="731520"/>
          </a:xfrm>
          <a:prstGeom prst="rect">
            <a:avLst/>
          </a:prstGeom>
          <a:noFill/>
          <a:ln/>
        </p:spPr>
        <p:txBody>
          <a:bodyPr wrap="square" lIns="0" tIns="0" rIns="0" bIns="0" rtlCol="0" anchor="ctr"/>
          <a:lstStyle/>
          <a:p>
            <a:pPr marL="0" indent="0">
              <a:buNone/>
            </a:pPr>
            <a:r>
              <a:rPr lang="en-US" sz="1500" i="1" dirty="0">
                <a:solidFill>
                  <a:srgbClr val="CBD5E1"/>
                </a:solidFill>
                <a:latin typeface="Calibri" pitchFamily="34" charset="0"/>
                <a:ea typeface="Calibri" pitchFamily="34" charset="-122"/>
                <a:cs typeface="Calibri" pitchFamily="34" charset="-120"/>
              </a:rPr>
              <a:t>A demographic and competitive overlay analysis identifying the three most viable jurisdictions for a new franchise location</a:t>
            </a:r>
            <a:endParaRPr lang="en-US" sz="1500" dirty="0"/>
          </a:p>
        </p:txBody>
      </p:sp>
      <p:sp>
        <p:nvSpPr>
          <p:cNvPr id="7" name="Shape 5"/>
          <p:cNvSpPr/>
          <p:nvPr/>
        </p:nvSpPr>
        <p:spPr>
          <a:xfrm>
            <a:off x="914400" y="5120640"/>
            <a:ext cx="3657600" cy="0"/>
          </a:xfrm>
          <a:prstGeom prst="line">
            <a:avLst/>
          </a:prstGeom>
          <a:noFill/>
          <a:ln w="25400">
            <a:solidFill>
              <a:srgbClr val="F59E0B"/>
            </a:solidFill>
            <a:prstDash val="solid"/>
          </a:ln>
        </p:spPr>
        <p:txBody>
          <a:bodyPr/>
          <a:lstStyle/>
          <a:p>
            <a:endParaRPr lang="en-US"/>
          </a:p>
        </p:txBody>
      </p:sp>
      <p:sp>
        <p:nvSpPr>
          <p:cNvPr id="8" name="Text 6"/>
          <p:cNvSpPr/>
          <p:nvPr/>
        </p:nvSpPr>
        <p:spPr>
          <a:xfrm>
            <a:off x="914400" y="5257800"/>
            <a:ext cx="4572000" cy="822960"/>
          </a:xfrm>
          <a:prstGeom prst="rect">
            <a:avLst/>
          </a:prstGeom>
          <a:noFill/>
          <a:ln/>
        </p:spPr>
        <p:txBody>
          <a:bodyPr wrap="square" lIns="0" tIns="0" rIns="0" bIns="0" rtlCol="0" anchor="ctr"/>
          <a:lstStyle/>
          <a:p>
            <a:pPr marL="0" indent="0">
              <a:buNone/>
            </a:pPr>
            <a:r>
              <a:rPr lang="en-US" sz="1000" b="1" kern="0" spc="400" dirty="0">
                <a:solidFill>
                  <a:srgbClr val="F59E0B"/>
                </a:solidFill>
                <a:latin typeface="Calibri" pitchFamily="34" charset="0"/>
                <a:ea typeface="Calibri" pitchFamily="34" charset="-122"/>
                <a:cs typeface="Calibri" pitchFamily="34" charset="-120"/>
              </a:rPr>
              <a:t>PREPARED BY</a:t>
            </a:r>
            <a:endParaRPr lang="en-US" sz="1000" dirty="0"/>
          </a:p>
          <a:p>
            <a:pPr marL="0" indent="0">
              <a:buNone/>
            </a:pPr>
            <a:r>
              <a:rPr lang="en-US" sz="1800" b="1" dirty="0">
                <a:solidFill>
                  <a:srgbClr val="FFFFFF"/>
                </a:solidFill>
                <a:latin typeface="Calibri" pitchFamily="34" charset="0"/>
                <a:ea typeface="Calibri" pitchFamily="34" charset="-122"/>
                <a:cs typeface="Calibri" pitchFamily="34" charset="-120"/>
              </a:rPr>
              <a:t>Mario Nonog</a:t>
            </a:r>
            <a:endParaRPr lang="en-US" sz="1000" dirty="0"/>
          </a:p>
        </p:txBody>
      </p:sp>
      <p:sp>
        <p:nvSpPr>
          <p:cNvPr id="9" name="Text 7"/>
          <p:cNvSpPr/>
          <p:nvPr/>
        </p:nvSpPr>
        <p:spPr>
          <a:xfrm>
            <a:off x="6400800" y="5257800"/>
            <a:ext cx="4572000" cy="822960"/>
          </a:xfrm>
          <a:prstGeom prst="rect">
            <a:avLst/>
          </a:prstGeom>
          <a:noFill/>
          <a:ln/>
        </p:spPr>
        <p:txBody>
          <a:bodyPr wrap="square" lIns="0" tIns="0" rIns="0" bIns="0" rtlCol="0" anchor="ctr"/>
          <a:lstStyle/>
          <a:p>
            <a:pPr marL="0" indent="0">
              <a:buNone/>
            </a:pPr>
            <a:r>
              <a:rPr lang="en-US" sz="1000" b="1" kern="0" spc="400" dirty="0">
                <a:solidFill>
                  <a:srgbClr val="F59E0B"/>
                </a:solidFill>
                <a:latin typeface="Calibri" pitchFamily="34" charset="0"/>
                <a:ea typeface="Calibri" pitchFamily="34" charset="-122"/>
                <a:cs typeface="Calibri" pitchFamily="34" charset="-120"/>
              </a:rPr>
              <a:t>PROJECT DATE</a:t>
            </a:r>
            <a:endParaRPr lang="en-US" sz="1000" dirty="0"/>
          </a:p>
          <a:p>
            <a:pPr marL="0" indent="0">
              <a:buNone/>
            </a:pPr>
            <a:r>
              <a:rPr lang="en-US" sz="1800" b="1" dirty="0">
                <a:solidFill>
                  <a:srgbClr val="FFFFFF"/>
                </a:solidFill>
                <a:latin typeface="Calibri" pitchFamily="34" charset="0"/>
                <a:ea typeface="Calibri" pitchFamily="34" charset="-122"/>
                <a:cs typeface="Calibri" pitchFamily="34" charset="-120"/>
              </a:rPr>
              <a:t>May 2026</a:t>
            </a:r>
            <a:endParaRPr lang="en-US" sz="1000" dirty="0"/>
          </a:p>
        </p:txBody>
      </p:sp>
      <p:sp>
        <p:nvSpPr>
          <p:cNvPr id="10" name="Text 8"/>
          <p:cNvSpPr/>
          <p:nvPr/>
        </p:nvSpPr>
        <p:spPr>
          <a:xfrm>
            <a:off x="8686800" y="1463040"/>
            <a:ext cx="2743200" cy="1280160"/>
          </a:xfrm>
          <a:prstGeom prst="rect">
            <a:avLst/>
          </a:prstGeom>
          <a:noFill/>
          <a:ln/>
        </p:spPr>
        <p:txBody>
          <a:bodyPr wrap="square" lIns="0" tIns="0" rIns="0" bIns="0" rtlCol="0" anchor="ctr"/>
          <a:lstStyle/>
          <a:p>
            <a:pPr marL="0" indent="0" algn="r">
              <a:buNone/>
            </a:pPr>
            <a:r>
              <a:rPr lang="en-US" sz="9600" b="1" dirty="0">
                <a:solidFill>
                  <a:srgbClr val="F59E0B"/>
                </a:solidFill>
                <a:latin typeface="Georgia" pitchFamily="34" charset="0"/>
                <a:ea typeface="Georgia" pitchFamily="34" charset="-122"/>
                <a:cs typeface="Georgia" pitchFamily="34" charset="-120"/>
              </a:rPr>
              <a:t>797</a:t>
            </a:r>
            <a:endParaRPr lang="en-US" sz="9600" dirty="0"/>
          </a:p>
        </p:txBody>
      </p:sp>
      <p:sp>
        <p:nvSpPr>
          <p:cNvPr id="11" name="Text 9"/>
          <p:cNvSpPr/>
          <p:nvPr/>
        </p:nvSpPr>
        <p:spPr>
          <a:xfrm>
            <a:off x="7315200" y="2834640"/>
            <a:ext cx="4114800" cy="365760"/>
          </a:xfrm>
          <a:prstGeom prst="rect">
            <a:avLst/>
          </a:prstGeom>
          <a:noFill/>
          <a:ln/>
        </p:spPr>
        <p:txBody>
          <a:bodyPr wrap="square" lIns="0" tIns="0" rIns="0" bIns="0" rtlCol="0" anchor="ctr"/>
          <a:lstStyle/>
          <a:p>
            <a:pPr marL="0" indent="0" algn="r">
              <a:buNone/>
            </a:pPr>
            <a:r>
              <a:rPr lang="en-US" sz="1100" i="1" dirty="0">
                <a:solidFill>
                  <a:srgbClr val="CBD5E1"/>
                </a:solidFill>
                <a:latin typeface="Calibri" pitchFamily="34" charset="0"/>
                <a:ea typeface="Calibri" pitchFamily="34" charset="-122"/>
                <a:cs typeface="Calibri" pitchFamily="34" charset="-120"/>
              </a:rPr>
              <a:t>Candidate parcels evaluated</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slow" p14:dur="2000" advTm="111759"/>
    </mc:Choice>
    <mc:Fallback>
      <p:transition spd="slow" advTm="11175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09  ·  RANK #1</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10 / 14</a:t>
            </a:r>
            <a:endParaRPr lang="en-US" sz="900" dirty="0"/>
          </a:p>
        </p:txBody>
      </p:sp>
      <p:sp>
        <p:nvSpPr>
          <p:cNvPr id="5" name="Text 3"/>
          <p:cNvSpPr/>
          <p:nvPr/>
        </p:nvSpPr>
        <p:spPr>
          <a:xfrm>
            <a:off x="457200" y="548640"/>
            <a:ext cx="1188720" cy="1097280"/>
          </a:xfrm>
          <a:prstGeom prst="rect">
            <a:avLst/>
          </a:prstGeom>
          <a:noFill/>
          <a:ln/>
        </p:spPr>
        <p:txBody>
          <a:bodyPr wrap="square" lIns="0" tIns="0" rIns="0" bIns="0" rtlCol="0" anchor="t"/>
          <a:lstStyle/>
          <a:p>
            <a:pPr marL="0" indent="0">
              <a:buNone/>
            </a:pPr>
            <a:r>
              <a:rPr lang="en-US" sz="5600" b="1" dirty="0">
                <a:solidFill>
                  <a:srgbClr val="F59E0B"/>
                </a:solidFill>
                <a:latin typeface="Georgia" pitchFamily="34" charset="0"/>
                <a:ea typeface="Georgia" pitchFamily="34" charset="-122"/>
                <a:cs typeface="Georgia" pitchFamily="34" charset="-120"/>
              </a:rPr>
              <a:t>01</a:t>
            </a:r>
            <a:endParaRPr lang="en-US" sz="5600" dirty="0"/>
          </a:p>
        </p:txBody>
      </p:sp>
      <p:sp>
        <p:nvSpPr>
          <p:cNvPr id="6" name="Text 4"/>
          <p:cNvSpPr/>
          <p:nvPr/>
        </p:nvSpPr>
        <p:spPr>
          <a:xfrm>
            <a:off x="1691640" y="594360"/>
            <a:ext cx="4572000" cy="731520"/>
          </a:xfrm>
          <a:prstGeom prst="rect">
            <a:avLst/>
          </a:prstGeom>
          <a:noFill/>
          <a:ln/>
        </p:spPr>
        <p:txBody>
          <a:bodyPr wrap="square" lIns="0" tIns="0" rIns="0" bIns="0" rtlCol="0" anchor="ctr"/>
          <a:lstStyle/>
          <a:p>
            <a:pPr marL="0" indent="0">
              <a:buNone/>
            </a:pPr>
            <a:r>
              <a:rPr lang="en-US" sz="3600" b="1" dirty="0">
                <a:solidFill>
                  <a:srgbClr val="0F172A"/>
                </a:solidFill>
                <a:latin typeface="Calibri" pitchFamily="34" charset="0"/>
                <a:ea typeface="Calibri" pitchFamily="34" charset="-122"/>
                <a:cs typeface="Calibri" pitchFamily="34" charset="-120"/>
              </a:rPr>
              <a:t>La Mesa</a:t>
            </a:r>
            <a:endParaRPr lang="en-US" sz="3600" dirty="0"/>
          </a:p>
        </p:txBody>
      </p:sp>
      <p:sp>
        <p:nvSpPr>
          <p:cNvPr id="7" name="Text 5"/>
          <p:cNvSpPr/>
          <p:nvPr/>
        </p:nvSpPr>
        <p:spPr>
          <a:xfrm>
            <a:off x="1691640" y="1280160"/>
            <a:ext cx="7315200" cy="320040"/>
          </a:xfrm>
          <a:prstGeom prst="rect">
            <a:avLst/>
          </a:prstGeom>
          <a:noFill/>
          <a:ln/>
        </p:spPr>
        <p:txBody>
          <a:bodyPr wrap="square" lIns="0" tIns="0" rIns="0" bIns="0" rtlCol="0" anchor="ctr"/>
          <a:lstStyle/>
          <a:p>
            <a:pPr marL="0" indent="0">
              <a:buNone/>
            </a:pPr>
            <a:r>
              <a:rPr lang="en-US" sz="1200" i="1" dirty="0">
                <a:solidFill>
                  <a:srgbClr val="64748B"/>
                </a:solidFill>
                <a:latin typeface="Calibri" pitchFamily="34" charset="0"/>
                <a:ea typeface="Calibri" pitchFamily="34" charset="-122"/>
                <a:cs typeface="Calibri" pitchFamily="34" charset="-120"/>
              </a:rPr>
              <a:t>Mean Score 7.98  ·  8 parcels  ·  Highest demographic match</a:t>
            </a:r>
            <a:endParaRPr lang="en-US" sz="1200" dirty="0"/>
          </a:p>
        </p:txBody>
      </p:sp>
      <p:sp>
        <p:nvSpPr>
          <p:cNvPr id="8" name="Shape 6"/>
          <p:cNvSpPr/>
          <p:nvPr/>
        </p:nvSpPr>
        <p:spPr>
          <a:xfrm>
            <a:off x="457200" y="1691640"/>
            <a:ext cx="1097280" cy="0"/>
          </a:xfrm>
          <a:prstGeom prst="line">
            <a:avLst/>
          </a:prstGeom>
          <a:noFill/>
          <a:ln w="31750">
            <a:solidFill>
              <a:srgbClr val="F59E0B"/>
            </a:solidFill>
            <a:prstDash val="solid"/>
          </a:ln>
        </p:spPr>
        <p:txBody>
          <a:bodyPr/>
          <a:lstStyle/>
          <a:p>
            <a:endParaRPr lang="en-US"/>
          </a:p>
        </p:txBody>
      </p:sp>
      <p:pic>
        <p:nvPicPr>
          <p:cNvPr id="9" name="Image 0" descr="pres_assets/page2_lamesa.jpg"/>
          <p:cNvPicPr>
            <a:picLocks noChangeAspect="1"/>
          </p:cNvPicPr>
          <p:nvPr/>
        </p:nvPicPr>
        <p:blipFill>
          <a:blip r:embed="rId3"/>
          <a:stretch>
            <a:fillRect/>
          </a:stretch>
        </p:blipFill>
        <p:spPr>
          <a:xfrm>
            <a:off x="3106811" y="1874520"/>
            <a:ext cx="5975330" cy="4617720"/>
          </a:xfrm>
          <a:prstGeom prst="rect">
            <a:avLst/>
          </a:prstGeom>
        </p:spPr>
      </p:pic>
      <p:sp>
        <p:nvSpPr>
          <p:cNvPr id="10" name="Shape 7"/>
          <p:cNvSpPr/>
          <p:nvPr/>
        </p:nvSpPr>
        <p:spPr>
          <a:xfrm>
            <a:off x="3106811" y="1874520"/>
            <a:ext cx="5975330" cy="4617720"/>
          </a:xfrm>
          <a:prstGeom prst="rect">
            <a:avLst/>
          </a:prstGeom>
          <a:ln w="9525">
            <a:solidFill>
              <a:srgbClr val="CBD5E1"/>
            </a:solidFill>
            <a:prstDash val="solid"/>
          </a:ln>
        </p:spPr>
        <p:txBody>
          <a:bodyPr/>
          <a:lstStyle/>
          <a:p>
            <a:endParaRPr lang="en-US"/>
          </a:p>
        </p:txBody>
      </p:sp>
      <p:sp>
        <p:nvSpPr>
          <p:cNvPr id="11" name="Text 8"/>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30422"/>
    </mc:Choice>
    <mc:Fallback>
      <p:transition spd="slow" advTm="3042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10  ·  RANK #2</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11 / 14</a:t>
            </a:r>
            <a:endParaRPr lang="en-US" sz="900" dirty="0"/>
          </a:p>
        </p:txBody>
      </p:sp>
      <p:sp>
        <p:nvSpPr>
          <p:cNvPr id="5" name="Text 3"/>
          <p:cNvSpPr/>
          <p:nvPr/>
        </p:nvSpPr>
        <p:spPr>
          <a:xfrm>
            <a:off x="457200" y="548640"/>
            <a:ext cx="1188720" cy="1097280"/>
          </a:xfrm>
          <a:prstGeom prst="rect">
            <a:avLst/>
          </a:prstGeom>
          <a:noFill/>
          <a:ln/>
        </p:spPr>
        <p:txBody>
          <a:bodyPr wrap="square" lIns="0" tIns="0" rIns="0" bIns="0" rtlCol="0" anchor="t"/>
          <a:lstStyle/>
          <a:p>
            <a:pPr marL="0" indent="0">
              <a:buNone/>
            </a:pPr>
            <a:r>
              <a:rPr lang="en-US" sz="5600" b="1" dirty="0">
                <a:solidFill>
                  <a:srgbClr val="F97316"/>
                </a:solidFill>
                <a:latin typeface="Georgia" pitchFamily="34" charset="0"/>
                <a:ea typeface="Georgia" pitchFamily="34" charset="-122"/>
                <a:cs typeface="Georgia" pitchFamily="34" charset="-120"/>
              </a:rPr>
              <a:t>02</a:t>
            </a:r>
            <a:endParaRPr lang="en-US" sz="5600" dirty="0"/>
          </a:p>
        </p:txBody>
      </p:sp>
      <p:sp>
        <p:nvSpPr>
          <p:cNvPr id="6" name="Text 4"/>
          <p:cNvSpPr/>
          <p:nvPr/>
        </p:nvSpPr>
        <p:spPr>
          <a:xfrm>
            <a:off x="1691640" y="594360"/>
            <a:ext cx="4572000" cy="731520"/>
          </a:xfrm>
          <a:prstGeom prst="rect">
            <a:avLst/>
          </a:prstGeom>
          <a:noFill/>
          <a:ln/>
        </p:spPr>
        <p:txBody>
          <a:bodyPr wrap="square" lIns="0" tIns="0" rIns="0" bIns="0" rtlCol="0" anchor="ctr"/>
          <a:lstStyle/>
          <a:p>
            <a:pPr marL="0" indent="0">
              <a:buNone/>
            </a:pPr>
            <a:r>
              <a:rPr lang="en-US" sz="3600" b="1" dirty="0">
                <a:solidFill>
                  <a:srgbClr val="0F172A"/>
                </a:solidFill>
                <a:latin typeface="Calibri" pitchFamily="34" charset="0"/>
                <a:ea typeface="Calibri" pitchFamily="34" charset="-122"/>
                <a:cs typeface="Calibri" pitchFamily="34" charset="-120"/>
              </a:rPr>
              <a:t>Oceanside</a:t>
            </a:r>
            <a:endParaRPr lang="en-US" sz="3600" dirty="0"/>
          </a:p>
        </p:txBody>
      </p:sp>
      <p:sp>
        <p:nvSpPr>
          <p:cNvPr id="7" name="Text 5"/>
          <p:cNvSpPr/>
          <p:nvPr/>
        </p:nvSpPr>
        <p:spPr>
          <a:xfrm>
            <a:off x="1691640" y="1280160"/>
            <a:ext cx="7315200" cy="320040"/>
          </a:xfrm>
          <a:prstGeom prst="rect">
            <a:avLst/>
          </a:prstGeom>
          <a:noFill/>
          <a:ln/>
        </p:spPr>
        <p:txBody>
          <a:bodyPr wrap="square" lIns="0" tIns="0" rIns="0" bIns="0" rtlCol="0" anchor="ctr"/>
          <a:lstStyle/>
          <a:p>
            <a:pPr marL="0" indent="0">
              <a:buNone/>
            </a:pPr>
            <a:r>
              <a:rPr lang="en-US" sz="1200" i="1" dirty="0">
                <a:solidFill>
                  <a:srgbClr val="64748B"/>
                </a:solidFill>
                <a:latin typeface="Calibri" pitchFamily="34" charset="0"/>
                <a:ea typeface="Calibri" pitchFamily="34" charset="-122"/>
                <a:cs typeface="Calibri" pitchFamily="34" charset="-120"/>
              </a:rPr>
              <a:t>Mean Score 6.16  ·  93 parcels  ·  Best balance of fit &amp; inventory</a:t>
            </a:r>
            <a:endParaRPr lang="en-US" sz="1200" dirty="0"/>
          </a:p>
        </p:txBody>
      </p:sp>
      <p:sp>
        <p:nvSpPr>
          <p:cNvPr id="8" name="Shape 6"/>
          <p:cNvSpPr/>
          <p:nvPr/>
        </p:nvSpPr>
        <p:spPr>
          <a:xfrm>
            <a:off x="457200" y="1691640"/>
            <a:ext cx="1097280" cy="0"/>
          </a:xfrm>
          <a:prstGeom prst="line">
            <a:avLst/>
          </a:prstGeom>
          <a:noFill/>
          <a:ln w="31750">
            <a:solidFill>
              <a:srgbClr val="F97316"/>
            </a:solidFill>
            <a:prstDash val="solid"/>
          </a:ln>
        </p:spPr>
        <p:txBody>
          <a:bodyPr/>
          <a:lstStyle/>
          <a:p>
            <a:endParaRPr lang="en-US"/>
          </a:p>
        </p:txBody>
      </p:sp>
      <p:pic>
        <p:nvPicPr>
          <p:cNvPr id="9" name="Image 0" descr="pres_assets/page3_oceanside.jpg"/>
          <p:cNvPicPr>
            <a:picLocks noChangeAspect="1"/>
          </p:cNvPicPr>
          <p:nvPr/>
        </p:nvPicPr>
        <p:blipFill>
          <a:blip r:embed="rId3"/>
          <a:stretch>
            <a:fillRect/>
          </a:stretch>
        </p:blipFill>
        <p:spPr>
          <a:xfrm>
            <a:off x="3106811" y="1874520"/>
            <a:ext cx="5975330" cy="4617720"/>
          </a:xfrm>
          <a:prstGeom prst="rect">
            <a:avLst/>
          </a:prstGeom>
        </p:spPr>
      </p:pic>
      <p:sp>
        <p:nvSpPr>
          <p:cNvPr id="10" name="Shape 7"/>
          <p:cNvSpPr/>
          <p:nvPr/>
        </p:nvSpPr>
        <p:spPr>
          <a:xfrm>
            <a:off x="3106811" y="1874520"/>
            <a:ext cx="5975330" cy="4617720"/>
          </a:xfrm>
          <a:prstGeom prst="rect">
            <a:avLst/>
          </a:prstGeom>
          <a:ln w="9525">
            <a:solidFill>
              <a:srgbClr val="CBD5E1"/>
            </a:solidFill>
            <a:prstDash val="solid"/>
          </a:ln>
        </p:spPr>
        <p:txBody>
          <a:bodyPr/>
          <a:lstStyle/>
          <a:p>
            <a:endParaRPr lang="en-US"/>
          </a:p>
        </p:txBody>
      </p:sp>
      <p:sp>
        <p:nvSpPr>
          <p:cNvPr id="11" name="Text 8"/>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82694"/>
    </mc:Choice>
    <mc:Fallback>
      <p:transition spd="slow" advTm="8269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11  ·  RANK #3</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12 / 14</a:t>
            </a:r>
            <a:endParaRPr lang="en-US" sz="900" dirty="0"/>
          </a:p>
        </p:txBody>
      </p:sp>
      <p:sp>
        <p:nvSpPr>
          <p:cNvPr id="5" name="Text 3"/>
          <p:cNvSpPr/>
          <p:nvPr/>
        </p:nvSpPr>
        <p:spPr>
          <a:xfrm>
            <a:off x="457200" y="548640"/>
            <a:ext cx="1188720" cy="1097280"/>
          </a:xfrm>
          <a:prstGeom prst="rect">
            <a:avLst/>
          </a:prstGeom>
          <a:noFill/>
          <a:ln/>
        </p:spPr>
        <p:txBody>
          <a:bodyPr wrap="square" lIns="0" tIns="0" rIns="0" bIns="0" rtlCol="0" anchor="t"/>
          <a:lstStyle/>
          <a:p>
            <a:pPr marL="0" indent="0">
              <a:buNone/>
            </a:pPr>
            <a:r>
              <a:rPr lang="en-US" sz="5600" b="1" dirty="0">
                <a:solidFill>
                  <a:srgbClr val="DC2626"/>
                </a:solidFill>
                <a:latin typeface="Georgia" pitchFamily="34" charset="0"/>
                <a:ea typeface="Georgia" pitchFamily="34" charset="-122"/>
                <a:cs typeface="Georgia" pitchFamily="34" charset="-120"/>
              </a:rPr>
              <a:t>03</a:t>
            </a:r>
            <a:endParaRPr lang="en-US" sz="5600" dirty="0"/>
          </a:p>
        </p:txBody>
      </p:sp>
      <p:sp>
        <p:nvSpPr>
          <p:cNvPr id="6" name="Text 4"/>
          <p:cNvSpPr/>
          <p:nvPr/>
        </p:nvSpPr>
        <p:spPr>
          <a:xfrm>
            <a:off x="1691640" y="594360"/>
            <a:ext cx="4572000" cy="731520"/>
          </a:xfrm>
          <a:prstGeom prst="rect">
            <a:avLst/>
          </a:prstGeom>
          <a:noFill/>
          <a:ln/>
        </p:spPr>
        <p:txBody>
          <a:bodyPr wrap="square" lIns="0" tIns="0" rIns="0" bIns="0" rtlCol="0" anchor="ctr"/>
          <a:lstStyle/>
          <a:p>
            <a:pPr marL="0" indent="0">
              <a:buNone/>
            </a:pPr>
            <a:r>
              <a:rPr lang="en-US" sz="3600" b="1" dirty="0">
                <a:solidFill>
                  <a:srgbClr val="0F172A"/>
                </a:solidFill>
                <a:latin typeface="Calibri" pitchFamily="34" charset="0"/>
                <a:ea typeface="Calibri" pitchFamily="34" charset="-122"/>
                <a:cs typeface="Calibri" pitchFamily="34" charset="-120"/>
              </a:rPr>
              <a:t>Escondido</a:t>
            </a:r>
            <a:endParaRPr lang="en-US" sz="3600" dirty="0"/>
          </a:p>
        </p:txBody>
      </p:sp>
      <p:sp>
        <p:nvSpPr>
          <p:cNvPr id="7" name="Text 5"/>
          <p:cNvSpPr/>
          <p:nvPr/>
        </p:nvSpPr>
        <p:spPr>
          <a:xfrm>
            <a:off x="1691640" y="1280160"/>
            <a:ext cx="7315200" cy="320040"/>
          </a:xfrm>
          <a:prstGeom prst="rect">
            <a:avLst/>
          </a:prstGeom>
          <a:noFill/>
          <a:ln/>
        </p:spPr>
        <p:txBody>
          <a:bodyPr wrap="square" lIns="0" tIns="0" rIns="0" bIns="0" rtlCol="0" anchor="ctr"/>
          <a:lstStyle/>
          <a:p>
            <a:pPr marL="0" indent="0">
              <a:buNone/>
            </a:pPr>
            <a:r>
              <a:rPr lang="en-US" sz="1200" i="1" dirty="0">
                <a:solidFill>
                  <a:srgbClr val="64748B"/>
                </a:solidFill>
                <a:latin typeface="Calibri" pitchFamily="34" charset="0"/>
                <a:ea typeface="Calibri" pitchFamily="34" charset="-122"/>
                <a:cs typeface="Calibri" pitchFamily="34" charset="-120"/>
              </a:rPr>
              <a:t>Mean Score 5.94  ·  55 parcels  ·  Strong North County opportunity</a:t>
            </a:r>
            <a:endParaRPr lang="en-US" sz="1200" dirty="0"/>
          </a:p>
        </p:txBody>
      </p:sp>
      <p:sp>
        <p:nvSpPr>
          <p:cNvPr id="8" name="Shape 6"/>
          <p:cNvSpPr/>
          <p:nvPr/>
        </p:nvSpPr>
        <p:spPr>
          <a:xfrm>
            <a:off x="457200" y="1691640"/>
            <a:ext cx="1097280" cy="0"/>
          </a:xfrm>
          <a:prstGeom prst="line">
            <a:avLst/>
          </a:prstGeom>
          <a:noFill/>
          <a:ln w="31750">
            <a:solidFill>
              <a:srgbClr val="DC2626"/>
            </a:solidFill>
            <a:prstDash val="solid"/>
          </a:ln>
        </p:spPr>
        <p:txBody>
          <a:bodyPr/>
          <a:lstStyle/>
          <a:p>
            <a:endParaRPr lang="en-US"/>
          </a:p>
        </p:txBody>
      </p:sp>
      <p:pic>
        <p:nvPicPr>
          <p:cNvPr id="9" name="Image 0" descr="pres_assets/page4_escondido.jpg"/>
          <p:cNvPicPr>
            <a:picLocks noChangeAspect="1"/>
          </p:cNvPicPr>
          <p:nvPr/>
        </p:nvPicPr>
        <p:blipFill>
          <a:blip r:embed="rId3"/>
          <a:stretch>
            <a:fillRect/>
          </a:stretch>
        </p:blipFill>
        <p:spPr>
          <a:xfrm>
            <a:off x="3106811" y="1874520"/>
            <a:ext cx="5975330" cy="4617720"/>
          </a:xfrm>
          <a:prstGeom prst="rect">
            <a:avLst/>
          </a:prstGeom>
        </p:spPr>
      </p:pic>
      <p:sp>
        <p:nvSpPr>
          <p:cNvPr id="10" name="Shape 7"/>
          <p:cNvSpPr/>
          <p:nvPr/>
        </p:nvSpPr>
        <p:spPr>
          <a:xfrm>
            <a:off x="3106811" y="1874520"/>
            <a:ext cx="5975330" cy="4617720"/>
          </a:xfrm>
          <a:prstGeom prst="rect">
            <a:avLst/>
          </a:prstGeom>
          <a:ln w="9525">
            <a:solidFill>
              <a:srgbClr val="CBD5E1"/>
            </a:solidFill>
            <a:prstDash val="solid"/>
          </a:ln>
        </p:spPr>
        <p:txBody>
          <a:bodyPr/>
          <a:lstStyle/>
          <a:p>
            <a:endParaRPr lang="en-US"/>
          </a:p>
        </p:txBody>
      </p:sp>
      <p:sp>
        <p:nvSpPr>
          <p:cNvPr id="11" name="Text 8"/>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54589"/>
    </mc:Choice>
    <mc:Fallback>
      <p:transition spd="slow" advTm="5458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12  ·  INSIGHTS &amp; LIMITATIONS</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13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Key Insights &amp; Limitations</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What this analysis reveals — and what it cannot say</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5486400" cy="42519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5486400" cy="73152"/>
          </a:xfrm>
          <a:prstGeom prst="rect">
            <a:avLst/>
          </a:prstGeom>
          <a:solidFill>
            <a:srgbClr val="0D9488"/>
          </a:solidFill>
          <a:ln w="12700">
            <a:solidFill>
              <a:srgbClr val="0D9488"/>
            </a:solidFill>
            <a:prstDash val="solid"/>
          </a:ln>
        </p:spPr>
        <p:txBody>
          <a:bodyPr/>
          <a:lstStyle/>
          <a:p>
            <a:endParaRPr lang="en-US"/>
          </a:p>
        </p:txBody>
      </p:sp>
      <p:sp>
        <p:nvSpPr>
          <p:cNvPr id="10" name="Text 8"/>
          <p:cNvSpPr/>
          <p:nvPr/>
        </p:nvSpPr>
        <p:spPr>
          <a:xfrm>
            <a:off x="777240" y="2194560"/>
            <a:ext cx="5029200" cy="320040"/>
          </a:xfrm>
          <a:prstGeom prst="rect">
            <a:avLst/>
          </a:prstGeom>
          <a:noFill/>
          <a:ln/>
        </p:spPr>
        <p:txBody>
          <a:bodyPr wrap="square" lIns="0" tIns="0" rIns="0" bIns="0" rtlCol="0" anchor="ctr"/>
          <a:lstStyle/>
          <a:p>
            <a:pPr marL="0" indent="0">
              <a:buNone/>
            </a:pPr>
            <a:r>
              <a:rPr lang="en-US" sz="1100" b="1" kern="0" spc="400" dirty="0">
                <a:solidFill>
                  <a:srgbClr val="0D9488"/>
                </a:solidFill>
                <a:latin typeface="Calibri" pitchFamily="34" charset="0"/>
                <a:ea typeface="Calibri" pitchFamily="34" charset="-122"/>
                <a:cs typeface="Calibri" pitchFamily="34" charset="-120"/>
              </a:rPr>
              <a:t>KEY INSIGHTS</a:t>
            </a:r>
            <a:endParaRPr lang="en-US" sz="1100" dirty="0"/>
          </a:p>
        </p:txBody>
      </p:sp>
      <p:sp>
        <p:nvSpPr>
          <p:cNvPr id="11" name="Text 9"/>
          <p:cNvSpPr/>
          <p:nvPr/>
        </p:nvSpPr>
        <p:spPr>
          <a:xfrm>
            <a:off x="777240" y="2560320"/>
            <a:ext cx="4937760" cy="3657600"/>
          </a:xfrm>
          <a:prstGeom prst="rect">
            <a:avLst/>
          </a:prstGeom>
          <a:noFill/>
          <a:ln/>
        </p:spPr>
        <p:txBody>
          <a:bodyPr wrap="square" lIns="0" tIns="0" rIns="0" bIns="0" rtlCol="0" anchor="t"/>
          <a:lstStyle/>
          <a:p>
            <a:pPr marL="0" indent="0">
              <a:buNone/>
            </a:pPr>
            <a:r>
              <a:rPr lang="en-US" sz="1300" b="1" dirty="0">
                <a:solidFill>
                  <a:srgbClr val="0F172A"/>
                </a:solidFill>
                <a:latin typeface="Calibri" pitchFamily="34" charset="0"/>
                <a:ea typeface="Calibri" pitchFamily="34" charset="-122"/>
                <a:cs typeface="Calibri" pitchFamily="34" charset="-120"/>
              </a:rPr>
              <a:t>Demographics matter more than density</a:t>
            </a:r>
            <a:endParaRPr lang="en-US" sz="1300" dirty="0"/>
          </a:p>
          <a:p>
            <a:pPr marL="0" indent="0">
              <a:spcAft>
                <a:spcPts val="1000"/>
              </a:spcAft>
              <a:buNone/>
            </a:pPr>
            <a:r>
              <a:rPr lang="en-US" sz="1100" i="1" dirty="0">
                <a:solidFill>
                  <a:srgbClr val="64748B"/>
                </a:solidFill>
                <a:latin typeface="Calibri" pitchFamily="34" charset="0"/>
                <a:ea typeface="Calibri" pitchFamily="34" charset="-122"/>
                <a:cs typeface="Calibri" pitchFamily="34" charset="-120"/>
              </a:rPr>
              <a:t>Coastal areas (Del Mar, Solana Beach, Encinitas) ranked lowest despite high population — incomes far above PF's target band.</a:t>
            </a:r>
            <a:endParaRPr lang="en-US" sz="1300" dirty="0"/>
          </a:p>
          <a:p>
            <a:pPr marL="0" indent="0">
              <a:buNone/>
            </a:pPr>
            <a:r>
              <a:rPr lang="en-US" sz="1300" b="1" dirty="0">
                <a:solidFill>
                  <a:srgbClr val="0F172A"/>
                </a:solidFill>
                <a:latin typeface="Calibri" pitchFamily="34" charset="0"/>
                <a:ea typeface="Calibri" pitchFamily="34" charset="-122"/>
                <a:cs typeface="Calibri" pitchFamily="34" charset="-120"/>
              </a:rPr>
              <a:t>The single best site is in National City</a:t>
            </a:r>
            <a:endParaRPr lang="en-US" sz="1300" dirty="0"/>
          </a:p>
          <a:p>
            <a:pPr marL="0" indent="0">
              <a:spcAft>
                <a:spcPts val="1000"/>
              </a:spcAft>
              <a:buNone/>
            </a:pPr>
            <a:r>
              <a:rPr lang="en-US" sz="1100" i="1" dirty="0">
                <a:solidFill>
                  <a:srgbClr val="64748B"/>
                </a:solidFill>
                <a:latin typeface="Calibri" pitchFamily="34" charset="0"/>
                <a:ea typeface="Calibri" pitchFamily="34" charset="-122"/>
                <a:cs typeface="Calibri" pitchFamily="34" charset="-120"/>
              </a:rPr>
              <a:t>0 Bay Marina Dr scored a perfect 10.0 — but with only 17 candidate parcels citywide, National City didn't crack the top 3 by mean score.</a:t>
            </a:r>
            <a:endParaRPr lang="en-US" sz="1300" dirty="0"/>
          </a:p>
          <a:p>
            <a:pPr marL="0" indent="0">
              <a:buNone/>
            </a:pPr>
            <a:r>
              <a:rPr lang="en-US" sz="1300" b="1" dirty="0">
                <a:solidFill>
                  <a:srgbClr val="0F172A"/>
                </a:solidFill>
                <a:latin typeface="Calibri" pitchFamily="34" charset="0"/>
                <a:ea typeface="Calibri" pitchFamily="34" charset="-122"/>
                <a:cs typeface="Calibri" pitchFamily="34" charset="-120"/>
              </a:rPr>
              <a:t>Valley Parkway is a hot corridor</a:t>
            </a:r>
            <a:endParaRPr lang="en-US" sz="1300" dirty="0"/>
          </a:p>
          <a:p>
            <a:pPr marL="0" indent="0">
              <a:spcAft>
                <a:spcPts val="1000"/>
              </a:spcAft>
              <a:buNone/>
            </a:pPr>
            <a:r>
              <a:rPr lang="en-US" sz="1100" i="1" dirty="0">
                <a:solidFill>
                  <a:srgbClr val="64748B"/>
                </a:solidFill>
                <a:latin typeface="Calibri" pitchFamily="34" charset="0"/>
                <a:ea typeface="Calibri" pitchFamily="34" charset="-122"/>
                <a:cs typeface="Calibri" pitchFamily="34" charset="-120"/>
              </a:rPr>
              <a:t>Four of the top 28 sites cluster along Valley Pkwy in Escondido — suggesting strong demographic alignment in that commercial strip.</a:t>
            </a:r>
            <a:endParaRPr lang="en-US" sz="1300" dirty="0"/>
          </a:p>
          <a:p>
            <a:pPr marL="0" indent="0">
              <a:buNone/>
            </a:pPr>
            <a:r>
              <a:rPr lang="en-US" sz="1300" b="1" dirty="0">
                <a:solidFill>
                  <a:srgbClr val="0F172A"/>
                </a:solidFill>
                <a:latin typeface="Calibri" pitchFamily="34" charset="0"/>
                <a:ea typeface="Calibri" pitchFamily="34" charset="-122"/>
                <a:cs typeface="Calibri" pitchFamily="34" charset="-120"/>
              </a:rPr>
              <a:t>Inventory matters as much as mean score</a:t>
            </a:r>
            <a:endParaRPr lang="en-US" sz="1300" dirty="0"/>
          </a:p>
          <a:p>
            <a:pPr marL="0" indent="0">
              <a:buNone/>
            </a:pPr>
            <a:r>
              <a:rPr lang="en-US" sz="1100" i="1" dirty="0">
                <a:solidFill>
                  <a:srgbClr val="64748B"/>
                </a:solidFill>
                <a:latin typeface="Calibri" pitchFamily="34" charset="0"/>
                <a:ea typeface="Calibri" pitchFamily="34" charset="-122"/>
                <a:cs typeface="Calibri" pitchFamily="34" charset="-120"/>
              </a:rPr>
              <a:t>La Mesa scored highest but offers only 8 sites. Oceanside's 93 sites give a franchise team room to negotiate.</a:t>
            </a:r>
            <a:endParaRPr lang="en-US" sz="1300" dirty="0"/>
          </a:p>
        </p:txBody>
      </p:sp>
      <p:sp>
        <p:nvSpPr>
          <p:cNvPr id="12" name="Shape 10"/>
          <p:cNvSpPr/>
          <p:nvPr/>
        </p:nvSpPr>
        <p:spPr>
          <a:xfrm>
            <a:off x="6263640" y="2011680"/>
            <a:ext cx="5486400" cy="4251960"/>
          </a:xfrm>
          <a:prstGeom prst="rect">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13" name="Text 11"/>
          <p:cNvSpPr/>
          <p:nvPr/>
        </p:nvSpPr>
        <p:spPr>
          <a:xfrm>
            <a:off x="6583680" y="2194560"/>
            <a:ext cx="5029200" cy="320040"/>
          </a:xfrm>
          <a:prstGeom prst="rect">
            <a:avLst/>
          </a:prstGeom>
          <a:noFill/>
          <a:ln/>
        </p:spPr>
        <p:txBody>
          <a:bodyPr wrap="square" lIns="0" tIns="0" rIns="0" bIns="0" rtlCol="0" anchor="ctr"/>
          <a:lstStyle/>
          <a:p>
            <a:pPr marL="0" indent="0">
              <a:buNone/>
            </a:pPr>
            <a:r>
              <a:rPr lang="en-US" sz="1100" b="1" kern="0" spc="400" dirty="0">
                <a:solidFill>
                  <a:srgbClr val="F59E0B"/>
                </a:solidFill>
                <a:latin typeface="Calibri" pitchFamily="34" charset="0"/>
                <a:ea typeface="Calibri" pitchFamily="34" charset="-122"/>
                <a:cs typeface="Calibri" pitchFamily="34" charset="-120"/>
              </a:rPr>
              <a:t>LIMITATIONS</a:t>
            </a:r>
            <a:endParaRPr lang="en-US" sz="1100" dirty="0"/>
          </a:p>
        </p:txBody>
      </p:sp>
      <p:sp>
        <p:nvSpPr>
          <p:cNvPr id="14" name="Text 12"/>
          <p:cNvSpPr/>
          <p:nvPr/>
        </p:nvSpPr>
        <p:spPr>
          <a:xfrm>
            <a:off x="6583680" y="2560320"/>
            <a:ext cx="4937760" cy="3657600"/>
          </a:xfrm>
          <a:prstGeom prst="rect">
            <a:avLst/>
          </a:prstGeom>
          <a:noFill/>
          <a:ln/>
        </p:spPr>
        <p:txBody>
          <a:bodyPr wrap="square" lIns="0" tIns="0" rIns="0" bIns="0" rtlCol="0" anchor="t"/>
          <a:lstStyle/>
          <a:p>
            <a:pPr marL="0" indent="0">
              <a:buNone/>
            </a:pPr>
            <a:r>
              <a:rPr lang="en-US" sz="1300" b="1" dirty="0">
                <a:solidFill>
                  <a:srgbClr val="FFFFFF"/>
                </a:solidFill>
                <a:latin typeface="Calibri" pitchFamily="34" charset="0"/>
                <a:ea typeface="Calibri" pitchFamily="34" charset="-122"/>
                <a:cs typeface="Calibri" pitchFamily="34" charset="-120"/>
              </a:rPr>
              <a:t>Two dimensions, not all dimensions</a:t>
            </a:r>
            <a:endParaRPr lang="en-US" sz="1300" dirty="0"/>
          </a:p>
          <a:p>
            <a:pPr marL="0" indent="0">
              <a:spcAft>
                <a:spcPts val="1000"/>
              </a:spcAft>
              <a:buNone/>
            </a:pPr>
            <a:r>
              <a:rPr lang="en-US" sz="1100" i="1" dirty="0">
                <a:solidFill>
                  <a:srgbClr val="CBD5E1"/>
                </a:solidFill>
                <a:latin typeface="Calibri" pitchFamily="34" charset="0"/>
                <a:ea typeface="Calibri" pitchFamily="34" charset="-122"/>
                <a:cs typeface="Calibri" pitchFamily="34" charset="-120"/>
              </a:rPr>
              <a:t>Foot traffic, parking, visibility from major roads, anchor co-tenancy, and lease availability are not captured — all matter to real franchise decisions.</a:t>
            </a:r>
            <a:endParaRPr lang="en-US" sz="1300" dirty="0"/>
          </a:p>
          <a:p>
            <a:pPr marL="0" indent="0">
              <a:buNone/>
            </a:pPr>
            <a:r>
              <a:rPr lang="en-US" sz="1300" b="1" dirty="0">
                <a:solidFill>
                  <a:srgbClr val="FFFFFF"/>
                </a:solidFill>
                <a:latin typeface="Calibri" pitchFamily="34" charset="0"/>
                <a:ea typeface="Calibri" pitchFamily="34" charset="-122"/>
                <a:cs typeface="Calibri" pitchFamily="34" charset="-120"/>
              </a:rPr>
              <a:t>Tract-level demographics smooth out neighborhoods</a:t>
            </a:r>
            <a:endParaRPr lang="en-US" sz="1300" dirty="0"/>
          </a:p>
          <a:p>
            <a:pPr marL="0" indent="0">
              <a:spcAft>
                <a:spcPts val="1000"/>
              </a:spcAft>
              <a:buNone/>
            </a:pPr>
            <a:r>
              <a:rPr lang="en-US" sz="1100" i="1" dirty="0">
                <a:solidFill>
                  <a:srgbClr val="CBD5E1"/>
                </a:solidFill>
                <a:latin typeface="Calibri" pitchFamily="34" charset="0"/>
                <a:ea typeface="Calibri" pitchFamily="34" charset="-122"/>
                <a:cs typeface="Calibri" pitchFamily="34" charset="-120"/>
              </a:rPr>
              <a:t>A single Census tract may contain very different micro-neighborhoods. Block-group data would be sharper for site-level decisions.</a:t>
            </a:r>
            <a:endParaRPr lang="en-US" sz="1300" dirty="0"/>
          </a:p>
          <a:p>
            <a:pPr marL="0" indent="0">
              <a:buNone/>
            </a:pPr>
            <a:r>
              <a:rPr lang="en-US" sz="1300" b="1" dirty="0">
                <a:solidFill>
                  <a:srgbClr val="FFFFFF"/>
                </a:solidFill>
                <a:latin typeface="Calibri" pitchFamily="34" charset="0"/>
                <a:ea typeface="Calibri" pitchFamily="34" charset="-122"/>
                <a:cs typeface="Calibri" pitchFamily="34" charset="-120"/>
              </a:rPr>
              <a:t>Land-use codes lag reality</a:t>
            </a:r>
            <a:endParaRPr lang="en-US" sz="1300" dirty="0"/>
          </a:p>
          <a:p>
            <a:pPr marL="0" indent="0">
              <a:spcAft>
                <a:spcPts val="1000"/>
              </a:spcAft>
              <a:buNone/>
            </a:pPr>
            <a:r>
              <a:rPr lang="en-US" sz="1100" i="1" dirty="0">
                <a:solidFill>
                  <a:srgbClr val="CBD5E1"/>
                </a:solidFill>
                <a:latin typeface="Calibri" pitchFamily="34" charset="0"/>
                <a:ea typeface="Calibri" pitchFamily="34" charset="-122"/>
                <a:cs typeface="Calibri" pitchFamily="34" charset="-120"/>
              </a:rPr>
              <a:t>SanGIS warns its land-use field is updated irregularly. A parcel listed as "vacant commercial" may have a new tenant; ground-truthing is essential.</a:t>
            </a:r>
            <a:endParaRPr lang="en-US" sz="1300" dirty="0"/>
          </a:p>
          <a:p>
            <a:pPr marL="0" indent="0">
              <a:buNone/>
            </a:pPr>
            <a:r>
              <a:rPr lang="en-US" sz="1300" b="1" dirty="0">
                <a:solidFill>
                  <a:srgbClr val="FFFFFF"/>
                </a:solidFill>
                <a:latin typeface="Calibri" pitchFamily="34" charset="0"/>
                <a:ea typeface="Calibri" pitchFamily="34" charset="-122"/>
                <a:cs typeface="Calibri" pitchFamily="34" charset="-120"/>
              </a:rPr>
              <a:t>Buffer assumption</a:t>
            </a:r>
            <a:endParaRPr lang="en-US" sz="1300" dirty="0"/>
          </a:p>
          <a:p>
            <a:pPr marL="0" indent="0">
              <a:buNone/>
            </a:pPr>
            <a:r>
              <a:rPr lang="en-US" sz="1100" i="1" dirty="0">
                <a:solidFill>
                  <a:srgbClr val="CBD5E1"/>
                </a:solidFill>
                <a:latin typeface="Calibri" pitchFamily="34" charset="0"/>
                <a:ea typeface="Calibri" pitchFamily="34" charset="-122"/>
                <a:cs typeface="Calibri" pitchFamily="34" charset="-120"/>
              </a:rPr>
              <a:t>The 2-mile competitor radius is appropriate for urban San Diego but conservative for North County. A variable buffer would refine results.</a:t>
            </a:r>
            <a:endParaRPr lang="en-US" sz="1300" dirty="0"/>
          </a:p>
        </p:txBody>
      </p:sp>
      <p:sp>
        <p:nvSpPr>
          <p:cNvPr id="15" name="Text 13"/>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108721"/>
    </mc:Choice>
    <mc:Fallback>
      <p:transition spd="slow" advTm="10872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72A"/>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914400" y="457200"/>
            <a:ext cx="10058400" cy="274320"/>
          </a:xfrm>
          <a:prstGeom prst="rect">
            <a:avLst/>
          </a:prstGeom>
          <a:noFill/>
          <a:ln/>
        </p:spPr>
        <p:txBody>
          <a:bodyPr wrap="square" rtlCol="0" anchor="ctr"/>
          <a:lstStyle/>
          <a:p>
            <a:pPr marL="0" indent="0">
              <a:buNone/>
            </a:pPr>
            <a:r>
              <a:rPr lang="en-US" sz="1000" b="1" kern="0" spc="600" dirty="0">
                <a:solidFill>
                  <a:srgbClr val="F59E0B"/>
                </a:solidFill>
                <a:latin typeface="Calibri" pitchFamily="34" charset="0"/>
                <a:ea typeface="Calibri" pitchFamily="34" charset="-122"/>
                <a:cs typeface="Calibri" pitchFamily="34" charset="-120"/>
              </a:rPr>
              <a:t>13  ·  NEXT STEPS</a:t>
            </a:r>
            <a:endParaRPr lang="en-US" sz="1000" dirty="0"/>
          </a:p>
        </p:txBody>
      </p:sp>
      <p:sp>
        <p:nvSpPr>
          <p:cNvPr id="4" name="Text 2"/>
          <p:cNvSpPr/>
          <p:nvPr/>
        </p:nvSpPr>
        <p:spPr>
          <a:xfrm>
            <a:off x="914400" y="777240"/>
            <a:ext cx="10058400" cy="731520"/>
          </a:xfrm>
          <a:prstGeom prst="rect">
            <a:avLst/>
          </a:prstGeom>
          <a:noFill/>
          <a:ln/>
        </p:spPr>
        <p:txBody>
          <a:bodyPr wrap="square" lIns="0" tIns="0" rIns="0" bIns="0" rtlCol="0" anchor="ctr"/>
          <a:lstStyle/>
          <a:p>
            <a:pPr marL="0" indent="0">
              <a:buNone/>
            </a:pPr>
            <a:r>
              <a:rPr lang="en-US" sz="3800" b="1" dirty="0">
                <a:solidFill>
                  <a:srgbClr val="FFFFFF"/>
                </a:solidFill>
                <a:latin typeface="Georgia" pitchFamily="34" charset="0"/>
                <a:ea typeface="Georgia" pitchFamily="34" charset="-122"/>
                <a:cs typeface="Georgia" pitchFamily="34" charset="-120"/>
              </a:rPr>
              <a:t>Recommendations</a:t>
            </a:r>
            <a:endParaRPr lang="en-US" sz="3800" dirty="0"/>
          </a:p>
        </p:txBody>
      </p:sp>
      <p:sp>
        <p:nvSpPr>
          <p:cNvPr id="5" name="Text 3"/>
          <p:cNvSpPr/>
          <p:nvPr/>
        </p:nvSpPr>
        <p:spPr>
          <a:xfrm>
            <a:off x="914400" y="1508760"/>
            <a:ext cx="10058400" cy="365760"/>
          </a:xfrm>
          <a:prstGeom prst="rect">
            <a:avLst/>
          </a:prstGeom>
          <a:noFill/>
          <a:ln/>
        </p:spPr>
        <p:txBody>
          <a:bodyPr wrap="square" lIns="0" tIns="0" rIns="0" bIns="0" rtlCol="0" anchor="ctr"/>
          <a:lstStyle/>
          <a:p>
            <a:pPr marL="0" indent="0">
              <a:buNone/>
            </a:pPr>
            <a:r>
              <a:rPr lang="en-US" sz="1400" i="1" dirty="0">
                <a:solidFill>
                  <a:srgbClr val="CBD5E1"/>
                </a:solidFill>
                <a:latin typeface="Calibri" pitchFamily="34" charset="0"/>
                <a:ea typeface="Calibri" pitchFamily="34" charset="-122"/>
                <a:cs typeface="Calibri" pitchFamily="34" charset="-120"/>
              </a:rPr>
              <a:t>Where this analysis points next</a:t>
            </a:r>
            <a:endParaRPr lang="en-US" sz="1400" dirty="0"/>
          </a:p>
        </p:txBody>
      </p:sp>
      <p:sp>
        <p:nvSpPr>
          <p:cNvPr id="6" name="Shape 4"/>
          <p:cNvSpPr/>
          <p:nvPr/>
        </p:nvSpPr>
        <p:spPr>
          <a:xfrm>
            <a:off x="914400" y="1965960"/>
            <a:ext cx="1097280" cy="0"/>
          </a:xfrm>
          <a:prstGeom prst="line">
            <a:avLst/>
          </a:prstGeom>
          <a:noFill/>
          <a:ln w="31750">
            <a:solidFill>
              <a:srgbClr val="F59E0B"/>
            </a:solidFill>
            <a:prstDash val="solid"/>
          </a:ln>
        </p:spPr>
        <p:txBody>
          <a:bodyPr/>
          <a:lstStyle/>
          <a:p>
            <a:endParaRPr lang="en-US"/>
          </a:p>
        </p:txBody>
      </p:sp>
      <p:sp>
        <p:nvSpPr>
          <p:cNvPr id="7" name="Shape 5"/>
          <p:cNvSpPr/>
          <p:nvPr/>
        </p:nvSpPr>
        <p:spPr>
          <a:xfrm>
            <a:off x="914400" y="2331720"/>
            <a:ext cx="5029200" cy="1508760"/>
          </a:xfrm>
          <a:prstGeom prst="rect">
            <a:avLst/>
          </a:prstGeom>
          <a:solidFill>
            <a:srgbClr val="1E293B"/>
          </a:solidFill>
          <a:ln w="12700">
            <a:solidFill>
              <a:srgbClr val="1E293B"/>
            </a:solidFill>
            <a:prstDash val="solid"/>
          </a:ln>
        </p:spPr>
        <p:txBody>
          <a:bodyPr/>
          <a:lstStyle/>
          <a:p>
            <a:endParaRPr lang="en-US"/>
          </a:p>
        </p:txBody>
      </p:sp>
      <p:sp>
        <p:nvSpPr>
          <p:cNvPr id="8" name="Text 6"/>
          <p:cNvSpPr/>
          <p:nvPr/>
        </p:nvSpPr>
        <p:spPr>
          <a:xfrm>
            <a:off x="1143000" y="2423160"/>
            <a:ext cx="822960" cy="914400"/>
          </a:xfrm>
          <a:prstGeom prst="rect">
            <a:avLst/>
          </a:prstGeom>
          <a:noFill/>
          <a:ln/>
        </p:spPr>
        <p:txBody>
          <a:bodyPr wrap="square" lIns="0" tIns="0" rIns="0" bIns="0" rtlCol="0" anchor="t"/>
          <a:lstStyle/>
          <a:p>
            <a:pPr marL="0" indent="0">
              <a:buNone/>
            </a:pPr>
            <a:r>
              <a:rPr lang="en-US" sz="3600" b="1" dirty="0">
                <a:solidFill>
                  <a:srgbClr val="F59E0B"/>
                </a:solidFill>
                <a:latin typeface="Georgia" pitchFamily="34" charset="0"/>
                <a:ea typeface="Georgia" pitchFamily="34" charset="-122"/>
                <a:cs typeface="Georgia" pitchFamily="34" charset="-120"/>
              </a:rPr>
              <a:t>01</a:t>
            </a:r>
            <a:endParaRPr lang="en-US" sz="3600" dirty="0"/>
          </a:p>
        </p:txBody>
      </p:sp>
      <p:sp>
        <p:nvSpPr>
          <p:cNvPr id="9" name="Text 7"/>
          <p:cNvSpPr/>
          <p:nvPr/>
        </p:nvSpPr>
        <p:spPr>
          <a:xfrm>
            <a:off x="1965960" y="2496312"/>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Ground-truth the top 10</a:t>
            </a:r>
            <a:endParaRPr lang="en-US" sz="1500" dirty="0"/>
          </a:p>
        </p:txBody>
      </p:sp>
      <p:sp>
        <p:nvSpPr>
          <p:cNvPr id="10" name="Text 8"/>
          <p:cNvSpPr/>
          <p:nvPr/>
        </p:nvSpPr>
        <p:spPr>
          <a:xfrm>
            <a:off x="1965960" y="2926080"/>
            <a:ext cx="3840480" cy="868680"/>
          </a:xfrm>
          <a:prstGeom prst="rect">
            <a:avLst/>
          </a:prstGeom>
          <a:noFill/>
          <a:ln/>
        </p:spPr>
        <p:txBody>
          <a:bodyPr wrap="square" lIns="0" tIns="0" rIns="0" bIns="0" rtlCol="0" anchor="t"/>
          <a:lstStyle/>
          <a:p>
            <a:pPr marL="0" indent="0">
              <a:buNone/>
            </a:pPr>
            <a:r>
              <a:rPr lang="en-US" sz="1050" i="1" dirty="0">
                <a:solidFill>
                  <a:srgbClr val="CBD5E1"/>
                </a:solidFill>
                <a:latin typeface="Calibri" pitchFamily="34" charset="0"/>
                <a:ea typeface="Calibri" pitchFamily="34" charset="-122"/>
                <a:cs typeface="Calibri" pitchFamily="34" charset="-120"/>
              </a:rPr>
              <a:t>Visit highest-scoring parcels in person. Check visibility, parking, anchor co-tenancy, and adjacent retail mix that GIS can't capture.</a:t>
            </a:r>
            <a:endParaRPr lang="en-US" sz="1050" dirty="0"/>
          </a:p>
        </p:txBody>
      </p:sp>
      <p:sp>
        <p:nvSpPr>
          <p:cNvPr id="11" name="Shape 9"/>
          <p:cNvSpPr/>
          <p:nvPr/>
        </p:nvSpPr>
        <p:spPr>
          <a:xfrm>
            <a:off x="6263640" y="2331720"/>
            <a:ext cx="5029200" cy="1508760"/>
          </a:xfrm>
          <a:prstGeom prst="rect">
            <a:avLst/>
          </a:prstGeom>
          <a:solidFill>
            <a:srgbClr val="1E293B"/>
          </a:solidFill>
          <a:ln w="12700">
            <a:solidFill>
              <a:srgbClr val="1E293B"/>
            </a:solidFill>
            <a:prstDash val="solid"/>
          </a:ln>
        </p:spPr>
        <p:txBody>
          <a:bodyPr/>
          <a:lstStyle/>
          <a:p>
            <a:endParaRPr lang="en-US"/>
          </a:p>
        </p:txBody>
      </p:sp>
      <p:sp>
        <p:nvSpPr>
          <p:cNvPr id="12" name="Text 10"/>
          <p:cNvSpPr/>
          <p:nvPr/>
        </p:nvSpPr>
        <p:spPr>
          <a:xfrm>
            <a:off x="6492240" y="2423160"/>
            <a:ext cx="822960" cy="914400"/>
          </a:xfrm>
          <a:prstGeom prst="rect">
            <a:avLst/>
          </a:prstGeom>
          <a:noFill/>
          <a:ln/>
        </p:spPr>
        <p:txBody>
          <a:bodyPr wrap="square" lIns="0" tIns="0" rIns="0" bIns="0" rtlCol="0" anchor="t"/>
          <a:lstStyle/>
          <a:p>
            <a:pPr marL="0" indent="0">
              <a:buNone/>
            </a:pPr>
            <a:r>
              <a:rPr lang="en-US" sz="3600" b="1" dirty="0">
                <a:solidFill>
                  <a:srgbClr val="F59E0B"/>
                </a:solidFill>
                <a:latin typeface="Georgia" pitchFamily="34" charset="0"/>
                <a:ea typeface="Georgia" pitchFamily="34" charset="-122"/>
                <a:cs typeface="Georgia" pitchFamily="34" charset="-120"/>
              </a:rPr>
              <a:t>02</a:t>
            </a:r>
            <a:endParaRPr lang="en-US" sz="3600" dirty="0"/>
          </a:p>
        </p:txBody>
      </p:sp>
      <p:sp>
        <p:nvSpPr>
          <p:cNvPr id="13" name="Text 11"/>
          <p:cNvSpPr/>
          <p:nvPr/>
        </p:nvSpPr>
        <p:spPr>
          <a:xfrm>
            <a:off x="7315200" y="2496312"/>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Add a third scoring dimension</a:t>
            </a:r>
            <a:endParaRPr lang="en-US" sz="1500" dirty="0"/>
          </a:p>
        </p:txBody>
      </p:sp>
      <p:sp>
        <p:nvSpPr>
          <p:cNvPr id="14" name="Text 12"/>
          <p:cNvSpPr/>
          <p:nvPr/>
        </p:nvSpPr>
        <p:spPr>
          <a:xfrm>
            <a:off x="7315200" y="2926080"/>
            <a:ext cx="3840480" cy="868680"/>
          </a:xfrm>
          <a:prstGeom prst="rect">
            <a:avLst/>
          </a:prstGeom>
          <a:noFill/>
          <a:ln/>
        </p:spPr>
        <p:txBody>
          <a:bodyPr wrap="square" lIns="0" tIns="0" rIns="0" bIns="0" rtlCol="0" anchor="t"/>
          <a:lstStyle/>
          <a:p>
            <a:pPr marL="0" indent="0">
              <a:buNone/>
            </a:pPr>
            <a:r>
              <a:rPr lang="en-US" sz="1050" i="1" dirty="0">
                <a:solidFill>
                  <a:srgbClr val="CBD5E1"/>
                </a:solidFill>
                <a:latin typeface="Calibri" pitchFamily="34" charset="0"/>
                <a:ea typeface="Calibri" pitchFamily="34" charset="-122"/>
                <a:cs typeface="Calibri" pitchFamily="34" charset="-120"/>
              </a:rPr>
              <a:t>Drive-time analysis using ArcGIS Network Analyst. A site with strong demographics but poor accessibility won't perform.</a:t>
            </a:r>
            <a:endParaRPr lang="en-US" sz="1050" dirty="0"/>
          </a:p>
        </p:txBody>
      </p:sp>
      <p:sp>
        <p:nvSpPr>
          <p:cNvPr id="15" name="Shape 13"/>
          <p:cNvSpPr/>
          <p:nvPr/>
        </p:nvSpPr>
        <p:spPr>
          <a:xfrm>
            <a:off x="914400" y="4114800"/>
            <a:ext cx="5029200" cy="1508760"/>
          </a:xfrm>
          <a:prstGeom prst="rect">
            <a:avLst/>
          </a:prstGeom>
          <a:solidFill>
            <a:srgbClr val="1E293B"/>
          </a:solidFill>
          <a:ln w="12700">
            <a:solidFill>
              <a:srgbClr val="1E293B"/>
            </a:solidFill>
            <a:prstDash val="solid"/>
          </a:ln>
        </p:spPr>
        <p:txBody>
          <a:bodyPr/>
          <a:lstStyle/>
          <a:p>
            <a:endParaRPr lang="en-US"/>
          </a:p>
        </p:txBody>
      </p:sp>
      <p:sp>
        <p:nvSpPr>
          <p:cNvPr id="16" name="Text 14"/>
          <p:cNvSpPr/>
          <p:nvPr/>
        </p:nvSpPr>
        <p:spPr>
          <a:xfrm>
            <a:off x="1143000" y="4206240"/>
            <a:ext cx="822960" cy="914400"/>
          </a:xfrm>
          <a:prstGeom prst="rect">
            <a:avLst/>
          </a:prstGeom>
          <a:noFill/>
          <a:ln/>
        </p:spPr>
        <p:txBody>
          <a:bodyPr wrap="square" lIns="0" tIns="0" rIns="0" bIns="0" rtlCol="0" anchor="t"/>
          <a:lstStyle/>
          <a:p>
            <a:pPr marL="0" indent="0">
              <a:buNone/>
            </a:pPr>
            <a:r>
              <a:rPr lang="en-US" sz="3600" b="1" dirty="0">
                <a:solidFill>
                  <a:srgbClr val="F59E0B"/>
                </a:solidFill>
                <a:latin typeface="Georgia" pitchFamily="34" charset="0"/>
                <a:ea typeface="Georgia" pitchFamily="34" charset="-122"/>
                <a:cs typeface="Georgia" pitchFamily="34" charset="-120"/>
              </a:rPr>
              <a:t>03</a:t>
            </a:r>
            <a:endParaRPr lang="en-US" sz="3600" dirty="0"/>
          </a:p>
        </p:txBody>
      </p:sp>
      <p:sp>
        <p:nvSpPr>
          <p:cNvPr id="17" name="Text 15"/>
          <p:cNvSpPr/>
          <p:nvPr/>
        </p:nvSpPr>
        <p:spPr>
          <a:xfrm>
            <a:off x="1965960" y="4279392"/>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Refine with block-group data</a:t>
            </a:r>
            <a:endParaRPr lang="en-US" sz="1500" dirty="0"/>
          </a:p>
        </p:txBody>
      </p:sp>
      <p:sp>
        <p:nvSpPr>
          <p:cNvPr id="18" name="Text 16"/>
          <p:cNvSpPr/>
          <p:nvPr/>
        </p:nvSpPr>
        <p:spPr>
          <a:xfrm>
            <a:off x="1965960" y="4709160"/>
            <a:ext cx="3840480" cy="868680"/>
          </a:xfrm>
          <a:prstGeom prst="rect">
            <a:avLst/>
          </a:prstGeom>
          <a:noFill/>
          <a:ln/>
        </p:spPr>
        <p:txBody>
          <a:bodyPr wrap="square" lIns="0" tIns="0" rIns="0" bIns="0" rtlCol="0" anchor="t"/>
          <a:lstStyle/>
          <a:p>
            <a:pPr marL="0" indent="0">
              <a:buNone/>
            </a:pPr>
            <a:r>
              <a:rPr lang="en-US" sz="1050" i="1" dirty="0">
                <a:solidFill>
                  <a:srgbClr val="CBD5E1"/>
                </a:solidFill>
                <a:latin typeface="Calibri" pitchFamily="34" charset="0"/>
                <a:ea typeface="Calibri" pitchFamily="34" charset="-122"/>
                <a:cs typeface="Calibri" pitchFamily="34" charset="-120"/>
              </a:rPr>
              <a:t>Re-run the demographic overlay at the Census block-group level for sharper neighborhood-scale precision in dense areas.</a:t>
            </a:r>
            <a:endParaRPr lang="en-US" sz="1050" dirty="0"/>
          </a:p>
        </p:txBody>
      </p:sp>
      <p:sp>
        <p:nvSpPr>
          <p:cNvPr id="19" name="Shape 17"/>
          <p:cNvSpPr/>
          <p:nvPr/>
        </p:nvSpPr>
        <p:spPr>
          <a:xfrm>
            <a:off x="6263640" y="4114800"/>
            <a:ext cx="5029200" cy="1508760"/>
          </a:xfrm>
          <a:prstGeom prst="rect">
            <a:avLst/>
          </a:prstGeom>
          <a:solidFill>
            <a:srgbClr val="1E293B"/>
          </a:solidFill>
          <a:ln w="12700">
            <a:solidFill>
              <a:srgbClr val="1E293B"/>
            </a:solidFill>
            <a:prstDash val="solid"/>
          </a:ln>
        </p:spPr>
        <p:txBody>
          <a:bodyPr/>
          <a:lstStyle/>
          <a:p>
            <a:endParaRPr lang="en-US"/>
          </a:p>
        </p:txBody>
      </p:sp>
      <p:sp>
        <p:nvSpPr>
          <p:cNvPr id="20" name="Text 18"/>
          <p:cNvSpPr/>
          <p:nvPr/>
        </p:nvSpPr>
        <p:spPr>
          <a:xfrm>
            <a:off x="6492240" y="4206240"/>
            <a:ext cx="822960" cy="914400"/>
          </a:xfrm>
          <a:prstGeom prst="rect">
            <a:avLst/>
          </a:prstGeom>
          <a:noFill/>
          <a:ln/>
        </p:spPr>
        <p:txBody>
          <a:bodyPr wrap="square" lIns="0" tIns="0" rIns="0" bIns="0" rtlCol="0" anchor="t"/>
          <a:lstStyle/>
          <a:p>
            <a:pPr marL="0" indent="0">
              <a:buNone/>
            </a:pPr>
            <a:r>
              <a:rPr lang="en-US" sz="3600" b="1" dirty="0">
                <a:solidFill>
                  <a:srgbClr val="F59E0B"/>
                </a:solidFill>
                <a:latin typeface="Georgia" pitchFamily="34" charset="0"/>
                <a:ea typeface="Georgia" pitchFamily="34" charset="-122"/>
                <a:cs typeface="Georgia" pitchFamily="34" charset="-120"/>
              </a:rPr>
              <a:t>04</a:t>
            </a:r>
            <a:endParaRPr lang="en-US" sz="3600" dirty="0"/>
          </a:p>
        </p:txBody>
      </p:sp>
      <p:sp>
        <p:nvSpPr>
          <p:cNvPr id="21" name="Text 19"/>
          <p:cNvSpPr/>
          <p:nvPr/>
        </p:nvSpPr>
        <p:spPr>
          <a:xfrm>
            <a:off x="7315200" y="4279392"/>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Variable competitor buffers</a:t>
            </a:r>
            <a:endParaRPr lang="en-US" sz="1500" dirty="0"/>
          </a:p>
        </p:txBody>
      </p:sp>
      <p:sp>
        <p:nvSpPr>
          <p:cNvPr id="22" name="Text 20"/>
          <p:cNvSpPr/>
          <p:nvPr/>
        </p:nvSpPr>
        <p:spPr>
          <a:xfrm>
            <a:off x="7315200" y="4709160"/>
            <a:ext cx="3840480" cy="868680"/>
          </a:xfrm>
          <a:prstGeom prst="rect">
            <a:avLst/>
          </a:prstGeom>
          <a:noFill/>
          <a:ln/>
        </p:spPr>
        <p:txBody>
          <a:bodyPr wrap="square" lIns="0" tIns="0" rIns="0" bIns="0" rtlCol="0" anchor="t"/>
          <a:lstStyle/>
          <a:p>
            <a:pPr marL="0" indent="0">
              <a:buNone/>
            </a:pPr>
            <a:r>
              <a:rPr lang="en-US" sz="1050" i="1" dirty="0">
                <a:solidFill>
                  <a:srgbClr val="CBD5E1"/>
                </a:solidFill>
                <a:latin typeface="Calibri" pitchFamily="34" charset="0"/>
                <a:ea typeface="Calibri" pitchFamily="34" charset="-122"/>
                <a:cs typeface="Calibri" pitchFamily="34" charset="-120"/>
              </a:rPr>
              <a:t>Apply tighter buffers (1.5 mi) in dense urban zones and wider buffers (4–5 mi) in North County to reflect real trade-area geometry.</a:t>
            </a:r>
            <a:endParaRPr lang="en-US" sz="1050" dirty="0"/>
          </a:p>
        </p:txBody>
      </p:sp>
      <p:sp>
        <p:nvSpPr>
          <p:cNvPr id="23" name="Text 21"/>
          <p:cNvSpPr/>
          <p:nvPr/>
        </p:nvSpPr>
        <p:spPr>
          <a:xfrm>
            <a:off x="914400" y="5897880"/>
            <a:ext cx="10058400" cy="502920"/>
          </a:xfrm>
          <a:prstGeom prst="rect">
            <a:avLst/>
          </a:prstGeom>
          <a:noFill/>
          <a:ln/>
        </p:spPr>
        <p:txBody>
          <a:bodyPr wrap="square" lIns="0" tIns="0" rIns="0" bIns="0" rtlCol="0" anchor="ctr"/>
          <a:lstStyle/>
          <a:p>
            <a:pPr marL="0" indent="0">
              <a:buNone/>
            </a:pPr>
            <a:r>
              <a:rPr lang="en-US" sz="2800" i="1" dirty="0">
                <a:solidFill>
                  <a:srgbClr val="F59E0B"/>
                </a:solidFill>
                <a:latin typeface="Georgia" pitchFamily="34" charset="0"/>
                <a:ea typeface="Georgia" pitchFamily="34" charset="-122"/>
                <a:cs typeface="Georgia" pitchFamily="34" charset="-120"/>
              </a:rPr>
              <a:t>Thank you</a:t>
            </a:r>
            <a:endParaRPr lang="en-US" sz="2800" dirty="0"/>
          </a:p>
        </p:txBody>
      </p:sp>
      <p:sp>
        <p:nvSpPr>
          <p:cNvPr id="24" name="Text 22"/>
          <p:cNvSpPr/>
          <p:nvPr/>
        </p:nvSpPr>
        <p:spPr>
          <a:xfrm>
            <a:off x="914400" y="6400800"/>
            <a:ext cx="10058400" cy="274320"/>
          </a:xfrm>
          <a:prstGeom prst="rect">
            <a:avLst/>
          </a:prstGeom>
          <a:noFill/>
          <a:ln/>
        </p:spPr>
        <p:txBody>
          <a:bodyPr wrap="square" lIns="0" tIns="0" rIns="0" bIns="0" rtlCol="0" anchor="ctr"/>
          <a:lstStyle/>
          <a:p>
            <a:pPr marL="0" indent="0">
              <a:buNone/>
            </a:pPr>
            <a:r>
              <a:rPr lang="en-US" sz="1000" dirty="0">
                <a:solidFill>
                  <a:srgbClr val="94A3B8"/>
                </a:solidFill>
                <a:latin typeface="Calibri" pitchFamily="34" charset="0"/>
                <a:ea typeface="Calibri" pitchFamily="34" charset="-122"/>
                <a:cs typeface="Calibri" pitchFamily="34" charset="-120"/>
              </a:rPr>
              <a:t>Prepared by Mario Nonog  ·  GIS Project  ·  May 2026</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2000" advTm="8973"/>
    </mc:Choice>
    <mc:Fallback>
      <p:transition spd="slow" advTm="897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01  ·  THE QUESTION</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2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Question</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Where is the best place in San Diego County to open a new Planet Fitness franchise?</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5486400" cy="420624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5486400" cy="73152"/>
          </a:xfrm>
          <a:prstGeom prst="rect">
            <a:avLst/>
          </a:prstGeom>
          <a:solidFill>
            <a:srgbClr val="F59E0B"/>
          </a:solidFill>
          <a:ln w="12700">
            <a:solidFill>
              <a:srgbClr val="F59E0B"/>
            </a:solidFill>
            <a:prstDash val="solid"/>
          </a:ln>
        </p:spPr>
        <p:txBody>
          <a:bodyPr/>
          <a:lstStyle/>
          <a:p>
            <a:endParaRPr lang="en-US"/>
          </a:p>
        </p:txBody>
      </p:sp>
      <p:sp>
        <p:nvSpPr>
          <p:cNvPr id="10" name="Text 8"/>
          <p:cNvSpPr/>
          <p:nvPr/>
        </p:nvSpPr>
        <p:spPr>
          <a:xfrm>
            <a:off x="777240" y="2194560"/>
            <a:ext cx="5029200" cy="320040"/>
          </a:xfrm>
          <a:prstGeom prst="rect">
            <a:avLst/>
          </a:prstGeom>
          <a:noFill/>
          <a:ln/>
        </p:spPr>
        <p:txBody>
          <a:bodyPr wrap="square" lIns="0" tIns="0" rIns="0" bIns="0" rtlCol="0" anchor="ctr"/>
          <a:lstStyle/>
          <a:p>
            <a:pPr marL="0" indent="0">
              <a:buNone/>
            </a:pPr>
            <a:r>
              <a:rPr lang="en-US" sz="1100" b="1" kern="0" spc="400" dirty="0">
                <a:solidFill>
                  <a:srgbClr val="B45309"/>
                </a:solidFill>
                <a:latin typeface="Calibri" pitchFamily="34" charset="0"/>
                <a:ea typeface="Calibri" pitchFamily="34" charset="-122"/>
                <a:cs typeface="Calibri" pitchFamily="34" charset="-120"/>
              </a:rPr>
              <a:t>THE BUSINESS PROBLEM</a:t>
            </a:r>
            <a:endParaRPr lang="en-US" sz="1100" dirty="0"/>
          </a:p>
        </p:txBody>
      </p:sp>
      <p:sp>
        <p:nvSpPr>
          <p:cNvPr id="11" name="Text 9"/>
          <p:cNvSpPr/>
          <p:nvPr/>
        </p:nvSpPr>
        <p:spPr>
          <a:xfrm>
            <a:off x="777240" y="2606040"/>
            <a:ext cx="4846320" cy="3474720"/>
          </a:xfrm>
          <a:prstGeom prst="rect">
            <a:avLst/>
          </a:prstGeom>
          <a:noFill/>
          <a:ln/>
        </p:spPr>
        <p:txBody>
          <a:bodyPr wrap="square" lIns="0" tIns="0" rIns="0" bIns="0" rtlCol="0" anchor="t"/>
          <a:lstStyle/>
          <a:p>
            <a:pPr marL="0" indent="0">
              <a:spcAft>
                <a:spcPts val="800"/>
              </a:spcAft>
              <a:buNone/>
            </a:pPr>
            <a:r>
              <a:rPr lang="en-US" sz="1300" dirty="0">
                <a:solidFill>
                  <a:srgbClr val="0F172A"/>
                </a:solidFill>
                <a:latin typeface="Calibri" pitchFamily="34" charset="0"/>
                <a:ea typeface="Calibri" pitchFamily="34" charset="-122"/>
                <a:cs typeface="Calibri" pitchFamily="34" charset="-120"/>
              </a:rPr>
              <a:t>Planet Fitness's franchise model depends on a precise customer fit:</a:t>
            </a:r>
            <a:endParaRPr lang="en-US" sz="1300" dirty="0"/>
          </a:p>
          <a:p>
            <a:pPr marL="342900" indent="-342900">
              <a:spcAft>
                <a:spcPts val="600"/>
              </a:spcAft>
              <a:buSzPct val="100000"/>
              <a:buChar char="■"/>
            </a:pPr>
            <a:r>
              <a:rPr lang="en-US" sz="1300" dirty="0">
                <a:solidFill>
                  <a:srgbClr val="0F172A"/>
                </a:solidFill>
                <a:latin typeface="Calibri" pitchFamily="34" charset="0"/>
                <a:ea typeface="Calibri" pitchFamily="34" charset="-122"/>
                <a:cs typeface="Calibri" pitchFamily="34" charset="-120"/>
              </a:rPr>
              <a:t>Value-conscious customers with household incomes between $50K and $75K</a:t>
            </a:r>
            <a:endParaRPr lang="en-US" sz="1300" dirty="0"/>
          </a:p>
          <a:p>
            <a:pPr marL="342900" indent="-342900">
              <a:spcAft>
                <a:spcPts val="600"/>
              </a:spcAft>
              <a:buSzPct val="100000"/>
              <a:buChar char="■"/>
            </a:pPr>
            <a:r>
              <a:rPr lang="en-US" sz="1300" dirty="0">
                <a:solidFill>
                  <a:srgbClr val="0F172A"/>
                </a:solidFill>
                <a:latin typeface="Calibri" pitchFamily="34" charset="0"/>
                <a:ea typeface="Calibri" pitchFamily="34" charset="-122"/>
                <a:cs typeface="Calibri" pitchFamily="34" charset="-120"/>
              </a:rPr>
              <a:t>A working-age population (18–44) dense enough to fill memberships</a:t>
            </a:r>
            <a:endParaRPr lang="en-US" sz="1300" dirty="0"/>
          </a:p>
          <a:p>
            <a:pPr marL="342900" indent="-342900">
              <a:buSzPct val="100000"/>
              <a:buChar char="■"/>
            </a:pPr>
            <a:r>
              <a:rPr lang="en-US" sz="1300" dirty="0">
                <a:solidFill>
                  <a:srgbClr val="0F172A"/>
                </a:solidFill>
                <a:latin typeface="Calibri" pitchFamily="34" charset="0"/>
                <a:ea typeface="Calibri" pitchFamily="34" charset="-122"/>
                <a:cs typeface="Calibri" pitchFamily="34" charset="-120"/>
              </a:rPr>
              <a:t>Sufficient distance from existing gyms to avoid cannibalization</a:t>
            </a:r>
            <a:endParaRPr lang="en-US" sz="1300" dirty="0"/>
          </a:p>
        </p:txBody>
      </p:sp>
      <p:sp>
        <p:nvSpPr>
          <p:cNvPr id="12" name="Shape 10"/>
          <p:cNvSpPr/>
          <p:nvPr/>
        </p:nvSpPr>
        <p:spPr>
          <a:xfrm>
            <a:off x="6263640" y="2011680"/>
            <a:ext cx="5486400" cy="4206240"/>
          </a:xfrm>
          <a:prstGeom prst="rect">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13" name="Text 11"/>
          <p:cNvSpPr/>
          <p:nvPr/>
        </p:nvSpPr>
        <p:spPr>
          <a:xfrm>
            <a:off x="6583680" y="2194560"/>
            <a:ext cx="5029200" cy="320040"/>
          </a:xfrm>
          <a:prstGeom prst="rect">
            <a:avLst/>
          </a:prstGeom>
          <a:noFill/>
          <a:ln/>
        </p:spPr>
        <p:txBody>
          <a:bodyPr wrap="square" lIns="0" tIns="0" rIns="0" bIns="0" rtlCol="0" anchor="ctr"/>
          <a:lstStyle/>
          <a:p>
            <a:pPr marL="0" indent="0">
              <a:buNone/>
            </a:pPr>
            <a:r>
              <a:rPr lang="en-US" sz="1100" b="1" kern="0" spc="400" dirty="0">
                <a:solidFill>
                  <a:srgbClr val="F59E0B"/>
                </a:solidFill>
                <a:latin typeface="Calibri" pitchFamily="34" charset="0"/>
                <a:ea typeface="Calibri" pitchFamily="34" charset="-122"/>
                <a:cs typeface="Calibri" pitchFamily="34" charset="-120"/>
              </a:rPr>
              <a:t>THE GIS APPROACH</a:t>
            </a:r>
            <a:endParaRPr lang="en-US" sz="1100" dirty="0"/>
          </a:p>
        </p:txBody>
      </p:sp>
      <p:sp>
        <p:nvSpPr>
          <p:cNvPr id="14" name="Text 12"/>
          <p:cNvSpPr/>
          <p:nvPr/>
        </p:nvSpPr>
        <p:spPr>
          <a:xfrm>
            <a:off x="6583680" y="2606040"/>
            <a:ext cx="4846320" cy="3474720"/>
          </a:xfrm>
          <a:prstGeom prst="rect">
            <a:avLst/>
          </a:prstGeom>
          <a:noFill/>
          <a:ln/>
        </p:spPr>
        <p:txBody>
          <a:bodyPr wrap="square" lIns="0" tIns="0" rIns="0" bIns="0" rtlCol="0" anchor="t"/>
          <a:lstStyle/>
          <a:p>
            <a:pPr marL="0" indent="0">
              <a:spcAft>
                <a:spcPts val="1200"/>
              </a:spcAft>
              <a:buNone/>
            </a:pPr>
            <a:r>
              <a:rPr lang="en-US" sz="1400" i="1" dirty="0">
                <a:solidFill>
                  <a:srgbClr val="FFFFFF"/>
                </a:solidFill>
                <a:latin typeface="Calibri" pitchFamily="34" charset="0"/>
                <a:ea typeface="Calibri" pitchFamily="34" charset="-122"/>
                <a:cs typeface="Calibri" pitchFamily="34" charset="-120"/>
              </a:rPr>
              <a:t>Layer every relevant variable, score every parcel, then rank.</a:t>
            </a:r>
            <a:endParaRPr lang="en-US" sz="1400" dirty="0"/>
          </a:p>
          <a:p>
            <a:pPr marL="0" indent="0">
              <a:spcAft>
                <a:spcPts val="1400"/>
              </a:spcAft>
              <a:buNone/>
            </a:pPr>
            <a:r>
              <a:rPr lang="en-US" sz="1200" dirty="0">
                <a:solidFill>
                  <a:srgbClr val="CBD5E1"/>
                </a:solidFill>
                <a:latin typeface="Calibri" pitchFamily="34" charset="0"/>
                <a:ea typeface="Calibri" pitchFamily="34" charset="-122"/>
                <a:cs typeface="Calibri" pitchFamily="34" charset="-120"/>
              </a:rPr>
              <a:t>This analysis converts an open-ended business question into a measurable, defensible GIS workflow built on three pillars:</a:t>
            </a:r>
            <a:endParaRPr lang="en-US" sz="1400" dirty="0"/>
          </a:p>
          <a:p>
            <a:pPr marL="0" indent="0">
              <a:spcAft>
                <a:spcPts val="1200"/>
              </a:spcAft>
              <a:buNone/>
            </a:pPr>
            <a:r>
              <a:rPr lang="en-US" sz="1200" b="1" kern="0" spc="300" dirty="0">
                <a:solidFill>
                  <a:srgbClr val="F59E0B"/>
                </a:solidFill>
                <a:latin typeface="Calibri" pitchFamily="34" charset="0"/>
                <a:ea typeface="Calibri" pitchFamily="34" charset="-122"/>
                <a:cs typeface="Calibri" pitchFamily="34" charset="-120"/>
              </a:rPr>
              <a:t>INCOME FIT  ·  DEMOGRAPHIC FIT  ·  COMPETITIVE DISTANCE</a:t>
            </a:r>
            <a:endParaRPr lang="en-US" sz="1400" dirty="0"/>
          </a:p>
          <a:p>
            <a:pPr marL="0" indent="0">
              <a:buNone/>
            </a:pPr>
            <a:r>
              <a:rPr lang="en-US" sz="1200" dirty="0">
                <a:solidFill>
                  <a:srgbClr val="CBD5E1"/>
                </a:solidFill>
                <a:latin typeface="Calibri" pitchFamily="34" charset="0"/>
                <a:ea typeface="Calibri" pitchFamily="34" charset="-122"/>
                <a:cs typeface="Calibri" pitchFamily="34" charset="-120"/>
              </a:rPr>
              <a:t>The output is a tiered jurisdiction ranking backed by parcel-level evidence — usable directly by a franchise selection team.</a:t>
            </a:r>
            <a:endParaRPr lang="en-US" sz="1400" dirty="0"/>
          </a:p>
        </p:txBody>
      </p:sp>
      <p:sp>
        <p:nvSpPr>
          <p:cNvPr id="15" name="Text 13"/>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102014"/>
    </mc:Choice>
    <mc:Fallback>
      <p:transition spd="slow" advTm="10201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02  ·  DATA SOURCES</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3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Data</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Three authoritative datasets, integrated by geographic location</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3657600" cy="420624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3657600" cy="109728"/>
          </a:xfrm>
          <a:prstGeom prst="rect">
            <a:avLst/>
          </a:prstGeom>
          <a:solidFill>
            <a:srgbClr val="F59E0B"/>
          </a:solidFill>
          <a:ln w="12700">
            <a:solidFill>
              <a:srgbClr val="F59E0B"/>
            </a:solidFill>
            <a:prstDash val="solid"/>
          </a:ln>
        </p:spPr>
        <p:txBody>
          <a:bodyPr/>
          <a:lstStyle/>
          <a:p>
            <a:endParaRPr lang="en-US"/>
          </a:p>
        </p:txBody>
      </p:sp>
      <p:sp>
        <p:nvSpPr>
          <p:cNvPr id="10" name="Text 8"/>
          <p:cNvSpPr/>
          <p:nvPr/>
        </p:nvSpPr>
        <p:spPr>
          <a:xfrm>
            <a:off x="731520" y="2240280"/>
            <a:ext cx="3108960" cy="274320"/>
          </a:xfrm>
          <a:prstGeom prst="rect">
            <a:avLst/>
          </a:prstGeom>
          <a:noFill/>
          <a:ln/>
        </p:spPr>
        <p:txBody>
          <a:bodyPr wrap="square" lIns="0" tIns="0" rIns="0" bIns="0" rtlCol="0" anchor="ctr"/>
          <a:lstStyle/>
          <a:p>
            <a:pPr marL="0" indent="0">
              <a:buNone/>
            </a:pPr>
            <a:r>
              <a:rPr lang="en-US" sz="1000" b="1" kern="0" spc="400" dirty="0">
                <a:solidFill>
                  <a:srgbClr val="F59E0B"/>
                </a:solidFill>
                <a:latin typeface="Calibri" pitchFamily="34" charset="0"/>
                <a:ea typeface="Calibri" pitchFamily="34" charset="-122"/>
                <a:cs typeface="Calibri" pitchFamily="34" charset="-120"/>
              </a:rPr>
              <a:t>SOURCE 01</a:t>
            </a:r>
            <a:endParaRPr lang="en-US" sz="1000" dirty="0"/>
          </a:p>
        </p:txBody>
      </p:sp>
      <p:sp>
        <p:nvSpPr>
          <p:cNvPr id="11" name="Text 9"/>
          <p:cNvSpPr/>
          <p:nvPr/>
        </p:nvSpPr>
        <p:spPr>
          <a:xfrm>
            <a:off x="731520" y="2514600"/>
            <a:ext cx="3108960" cy="457200"/>
          </a:xfrm>
          <a:prstGeom prst="rect">
            <a:avLst/>
          </a:prstGeom>
          <a:noFill/>
          <a:ln/>
        </p:spPr>
        <p:txBody>
          <a:bodyPr wrap="square" lIns="0" tIns="0" rIns="0" bIns="0" rtlCol="0" anchor="ctr"/>
          <a:lstStyle/>
          <a:p>
            <a:pPr marL="0" indent="0">
              <a:buNone/>
            </a:pPr>
            <a:r>
              <a:rPr lang="en-US" sz="2200" b="1" dirty="0">
                <a:solidFill>
                  <a:srgbClr val="0F172A"/>
                </a:solidFill>
                <a:latin typeface="Calibri" pitchFamily="34" charset="0"/>
                <a:ea typeface="Calibri" pitchFamily="34" charset="-122"/>
                <a:cs typeface="Calibri" pitchFamily="34" charset="-120"/>
              </a:rPr>
              <a:t>SanGIS Parcels</a:t>
            </a:r>
            <a:endParaRPr lang="en-US" sz="2200" dirty="0"/>
          </a:p>
        </p:txBody>
      </p:sp>
      <p:sp>
        <p:nvSpPr>
          <p:cNvPr id="12" name="Text 10"/>
          <p:cNvSpPr/>
          <p:nvPr/>
        </p:nvSpPr>
        <p:spPr>
          <a:xfrm>
            <a:off x="731520" y="2971800"/>
            <a:ext cx="3108960" cy="27432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2024</a:t>
            </a:r>
            <a:endParaRPr lang="en-US" sz="1100" dirty="0"/>
          </a:p>
        </p:txBody>
      </p:sp>
      <p:sp>
        <p:nvSpPr>
          <p:cNvPr id="13" name="Text 11"/>
          <p:cNvSpPr/>
          <p:nvPr/>
        </p:nvSpPr>
        <p:spPr>
          <a:xfrm>
            <a:off x="731520" y="3383280"/>
            <a:ext cx="3108960" cy="1554480"/>
          </a:xfrm>
          <a:prstGeom prst="rect">
            <a:avLst/>
          </a:prstGeom>
          <a:noFill/>
          <a:ln/>
        </p:spPr>
        <p:txBody>
          <a:bodyPr wrap="square" lIns="0" tIns="0" rIns="0" bIns="0" rtlCol="0" anchor="t"/>
          <a:lstStyle/>
          <a:p>
            <a:pPr marL="0" indent="0">
              <a:buNone/>
            </a:pPr>
            <a:r>
              <a:rPr lang="en-US" sz="1200" dirty="0">
                <a:solidFill>
                  <a:srgbClr val="0F172A"/>
                </a:solidFill>
                <a:latin typeface="Calibri" pitchFamily="34" charset="0"/>
                <a:ea typeface="Calibri" pitchFamily="34" charset="-122"/>
                <a:cs typeface="Calibri" pitchFamily="34" charset="-120"/>
              </a:rPr>
              <a:t>Every taxable parcel in San Diego County, with assessor-coded land use, zoning, acreage, and address. Updated weekly.</a:t>
            </a:r>
            <a:endParaRPr lang="en-US" sz="1200" dirty="0"/>
          </a:p>
        </p:txBody>
      </p:sp>
      <p:sp>
        <p:nvSpPr>
          <p:cNvPr id="14" name="Text 12"/>
          <p:cNvSpPr/>
          <p:nvPr/>
        </p:nvSpPr>
        <p:spPr>
          <a:xfrm>
            <a:off x="731520" y="5074920"/>
            <a:ext cx="3108960" cy="640080"/>
          </a:xfrm>
          <a:prstGeom prst="rect">
            <a:avLst/>
          </a:prstGeom>
          <a:noFill/>
          <a:ln/>
        </p:spPr>
        <p:txBody>
          <a:bodyPr wrap="square" lIns="0" tIns="0" rIns="0" bIns="0" rtlCol="0" anchor="ctr"/>
          <a:lstStyle/>
          <a:p>
            <a:pPr marL="0" indent="0">
              <a:buNone/>
            </a:pPr>
            <a:r>
              <a:rPr lang="en-US" sz="3600" b="1" dirty="0">
                <a:solidFill>
                  <a:srgbClr val="F59E0B"/>
                </a:solidFill>
                <a:latin typeface="Georgia" pitchFamily="34" charset="0"/>
                <a:ea typeface="Georgia" pitchFamily="34" charset="-122"/>
                <a:cs typeface="Georgia" pitchFamily="34" charset="-120"/>
              </a:rPr>
              <a:t>1.05 M</a:t>
            </a:r>
            <a:endParaRPr lang="en-US" sz="3600" dirty="0"/>
          </a:p>
        </p:txBody>
      </p:sp>
      <p:sp>
        <p:nvSpPr>
          <p:cNvPr id="15" name="Text 13"/>
          <p:cNvSpPr/>
          <p:nvPr/>
        </p:nvSpPr>
        <p:spPr>
          <a:xfrm>
            <a:off x="731520" y="5715000"/>
            <a:ext cx="3108960" cy="365760"/>
          </a:xfrm>
          <a:prstGeom prst="rect">
            <a:avLst/>
          </a:prstGeom>
          <a:noFill/>
          <a:ln/>
        </p:spPr>
        <p:txBody>
          <a:bodyPr wrap="square" lIns="0" tIns="0" rIns="0" bIns="0" rtlCol="0" anchor="ctr"/>
          <a:lstStyle/>
          <a:p>
            <a:pPr marL="0" indent="0">
              <a:buNone/>
            </a:pPr>
            <a:r>
              <a:rPr lang="en-US" sz="1000" i="1" dirty="0">
                <a:solidFill>
                  <a:srgbClr val="64748B"/>
                </a:solidFill>
                <a:latin typeface="Calibri" pitchFamily="34" charset="0"/>
                <a:ea typeface="Calibri" pitchFamily="34" charset="-122"/>
                <a:cs typeface="Calibri" pitchFamily="34" charset="-120"/>
              </a:rPr>
              <a:t>Total parcels countywide</a:t>
            </a:r>
            <a:endParaRPr lang="en-US" sz="1000" dirty="0"/>
          </a:p>
        </p:txBody>
      </p:sp>
      <p:sp>
        <p:nvSpPr>
          <p:cNvPr id="16" name="Shape 14"/>
          <p:cNvSpPr/>
          <p:nvPr/>
        </p:nvSpPr>
        <p:spPr>
          <a:xfrm>
            <a:off x="4370832" y="2011680"/>
            <a:ext cx="3657600" cy="420624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17" name="Shape 15"/>
          <p:cNvSpPr/>
          <p:nvPr/>
        </p:nvSpPr>
        <p:spPr>
          <a:xfrm>
            <a:off x="4370832" y="2011680"/>
            <a:ext cx="3657600" cy="109728"/>
          </a:xfrm>
          <a:prstGeom prst="rect">
            <a:avLst/>
          </a:prstGeom>
          <a:solidFill>
            <a:srgbClr val="F97316"/>
          </a:solidFill>
          <a:ln w="12700">
            <a:solidFill>
              <a:srgbClr val="F97316"/>
            </a:solidFill>
            <a:prstDash val="solid"/>
          </a:ln>
        </p:spPr>
        <p:txBody>
          <a:bodyPr/>
          <a:lstStyle/>
          <a:p>
            <a:endParaRPr lang="en-US"/>
          </a:p>
        </p:txBody>
      </p:sp>
      <p:sp>
        <p:nvSpPr>
          <p:cNvPr id="18" name="Text 16"/>
          <p:cNvSpPr/>
          <p:nvPr/>
        </p:nvSpPr>
        <p:spPr>
          <a:xfrm>
            <a:off x="4645152" y="2240280"/>
            <a:ext cx="3108960" cy="274320"/>
          </a:xfrm>
          <a:prstGeom prst="rect">
            <a:avLst/>
          </a:prstGeom>
          <a:noFill/>
          <a:ln/>
        </p:spPr>
        <p:txBody>
          <a:bodyPr wrap="square" lIns="0" tIns="0" rIns="0" bIns="0" rtlCol="0" anchor="ctr"/>
          <a:lstStyle/>
          <a:p>
            <a:pPr marL="0" indent="0">
              <a:buNone/>
            </a:pPr>
            <a:r>
              <a:rPr lang="en-US" sz="1000" b="1" kern="0" spc="400" dirty="0">
                <a:solidFill>
                  <a:srgbClr val="F97316"/>
                </a:solidFill>
                <a:latin typeface="Calibri" pitchFamily="34" charset="0"/>
                <a:ea typeface="Calibri" pitchFamily="34" charset="-122"/>
                <a:cs typeface="Calibri" pitchFamily="34" charset="-120"/>
              </a:rPr>
              <a:t>SOURCE 02</a:t>
            </a:r>
            <a:endParaRPr lang="en-US" sz="1000" dirty="0"/>
          </a:p>
        </p:txBody>
      </p:sp>
      <p:sp>
        <p:nvSpPr>
          <p:cNvPr id="19" name="Text 17"/>
          <p:cNvSpPr/>
          <p:nvPr/>
        </p:nvSpPr>
        <p:spPr>
          <a:xfrm>
            <a:off x="4645152" y="2514600"/>
            <a:ext cx="3108960" cy="457200"/>
          </a:xfrm>
          <a:prstGeom prst="rect">
            <a:avLst/>
          </a:prstGeom>
          <a:noFill/>
          <a:ln/>
        </p:spPr>
        <p:txBody>
          <a:bodyPr wrap="square" lIns="0" tIns="0" rIns="0" bIns="0" rtlCol="0" anchor="ctr"/>
          <a:lstStyle/>
          <a:p>
            <a:pPr marL="0" indent="0">
              <a:buNone/>
            </a:pPr>
            <a:r>
              <a:rPr lang="en-US" sz="2200" b="1" dirty="0">
                <a:solidFill>
                  <a:srgbClr val="0F172A"/>
                </a:solidFill>
                <a:latin typeface="Calibri" pitchFamily="34" charset="0"/>
                <a:ea typeface="Calibri" pitchFamily="34" charset="-122"/>
                <a:cs typeface="Calibri" pitchFamily="34" charset="-120"/>
              </a:rPr>
              <a:t>ACS Demographics</a:t>
            </a:r>
            <a:endParaRPr lang="en-US" sz="2200" dirty="0"/>
          </a:p>
        </p:txBody>
      </p:sp>
      <p:sp>
        <p:nvSpPr>
          <p:cNvPr id="20" name="Text 18"/>
          <p:cNvSpPr/>
          <p:nvPr/>
        </p:nvSpPr>
        <p:spPr>
          <a:xfrm>
            <a:off x="4645152" y="2971800"/>
            <a:ext cx="3108960" cy="27432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2018–2022</a:t>
            </a:r>
            <a:endParaRPr lang="en-US" sz="1100" dirty="0"/>
          </a:p>
        </p:txBody>
      </p:sp>
      <p:sp>
        <p:nvSpPr>
          <p:cNvPr id="21" name="Text 19"/>
          <p:cNvSpPr/>
          <p:nvPr/>
        </p:nvSpPr>
        <p:spPr>
          <a:xfrm>
            <a:off x="4645152" y="3383280"/>
            <a:ext cx="3108960" cy="1554480"/>
          </a:xfrm>
          <a:prstGeom prst="rect">
            <a:avLst/>
          </a:prstGeom>
          <a:noFill/>
          <a:ln/>
        </p:spPr>
        <p:txBody>
          <a:bodyPr wrap="square" lIns="0" tIns="0" rIns="0" bIns="0" rtlCol="0" anchor="t"/>
          <a:lstStyle/>
          <a:p>
            <a:pPr marL="0" indent="0">
              <a:buNone/>
            </a:pPr>
            <a:r>
              <a:rPr lang="en-US" sz="1200" dirty="0">
                <a:solidFill>
                  <a:srgbClr val="0F172A"/>
                </a:solidFill>
                <a:latin typeface="Calibri" pitchFamily="34" charset="0"/>
                <a:ea typeface="Calibri" pitchFamily="34" charset="-122"/>
                <a:cs typeface="Calibri" pitchFamily="34" charset="-120"/>
              </a:rPr>
              <a:t>U.S. Census Bureau American Community Survey 5-Year Estimates at the Census tract level: median household income and population by age.</a:t>
            </a:r>
            <a:endParaRPr lang="en-US" sz="1200" dirty="0"/>
          </a:p>
        </p:txBody>
      </p:sp>
      <p:sp>
        <p:nvSpPr>
          <p:cNvPr id="22" name="Text 20"/>
          <p:cNvSpPr/>
          <p:nvPr/>
        </p:nvSpPr>
        <p:spPr>
          <a:xfrm>
            <a:off x="4645152" y="5074920"/>
            <a:ext cx="3108960" cy="640080"/>
          </a:xfrm>
          <a:prstGeom prst="rect">
            <a:avLst/>
          </a:prstGeom>
          <a:noFill/>
          <a:ln/>
        </p:spPr>
        <p:txBody>
          <a:bodyPr wrap="square" lIns="0" tIns="0" rIns="0" bIns="0" rtlCol="0" anchor="ctr"/>
          <a:lstStyle/>
          <a:p>
            <a:pPr marL="0" indent="0">
              <a:buNone/>
            </a:pPr>
            <a:r>
              <a:rPr lang="en-US" sz="3600" b="1" dirty="0">
                <a:solidFill>
                  <a:srgbClr val="F97316"/>
                </a:solidFill>
                <a:latin typeface="Georgia" pitchFamily="34" charset="0"/>
                <a:ea typeface="Georgia" pitchFamily="34" charset="-122"/>
                <a:cs typeface="Georgia" pitchFamily="34" charset="-120"/>
              </a:rPr>
              <a:t>736</a:t>
            </a:r>
            <a:endParaRPr lang="en-US" sz="3600" dirty="0"/>
          </a:p>
        </p:txBody>
      </p:sp>
      <p:sp>
        <p:nvSpPr>
          <p:cNvPr id="23" name="Text 21"/>
          <p:cNvSpPr/>
          <p:nvPr/>
        </p:nvSpPr>
        <p:spPr>
          <a:xfrm>
            <a:off x="4645152" y="5715000"/>
            <a:ext cx="3108960" cy="365760"/>
          </a:xfrm>
          <a:prstGeom prst="rect">
            <a:avLst/>
          </a:prstGeom>
          <a:noFill/>
          <a:ln/>
        </p:spPr>
        <p:txBody>
          <a:bodyPr wrap="square" lIns="0" tIns="0" rIns="0" bIns="0" rtlCol="0" anchor="ctr"/>
          <a:lstStyle/>
          <a:p>
            <a:pPr marL="0" indent="0">
              <a:buNone/>
            </a:pPr>
            <a:r>
              <a:rPr lang="en-US" sz="1000" i="1" dirty="0">
                <a:solidFill>
                  <a:srgbClr val="64748B"/>
                </a:solidFill>
                <a:latin typeface="Calibri" pitchFamily="34" charset="0"/>
                <a:ea typeface="Calibri" pitchFamily="34" charset="-122"/>
                <a:cs typeface="Calibri" pitchFamily="34" charset="-120"/>
              </a:rPr>
              <a:t>Census tracts in San Diego County</a:t>
            </a:r>
            <a:endParaRPr lang="en-US" sz="1000" dirty="0"/>
          </a:p>
        </p:txBody>
      </p:sp>
      <p:sp>
        <p:nvSpPr>
          <p:cNvPr id="24" name="Shape 22"/>
          <p:cNvSpPr/>
          <p:nvPr/>
        </p:nvSpPr>
        <p:spPr>
          <a:xfrm>
            <a:off x="8284464" y="2011680"/>
            <a:ext cx="3657600" cy="420624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25" name="Shape 23"/>
          <p:cNvSpPr/>
          <p:nvPr/>
        </p:nvSpPr>
        <p:spPr>
          <a:xfrm>
            <a:off x="8284464" y="2011680"/>
            <a:ext cx="3657600" cy="109728"/>
          </a:xfrm>
          <a:prstGeom prst="rect">
            <a:avLst/>
          </a:prstGeom>
          <a:solidFill>
            <a:srgbClr val="DC2626"/>
          </a:solidFill>
          <a:ln w="12700">
            <a:solidFill>
              <a:srgbClr val="DC2626"/>
            </a:solidFill>
            <a:prstDash val="solid"/>
          </a:ln>
        </p:spPr>
        <p:txBody>
          <a:bodyPr/>
          <a:lstStyle/>
          <a:p>
            <a:endParaRPr lang="en-US"/>
          </a:p>
        </p:txBody>
      </p:sp>
      <p:sp>
        <p:nvSpPr>
          <p:cNvPr id="26" name="Text 24"/>
          <p:cNvSpPr/>
          <p:nvPr/>
        </p:nvSpPr>
        <p:spPr>
          <a:xfrm>
            <a:off x="8558784" y="2240280"/>
            <a:ext cx="3108960" cy="274320"/>
          </a:xfrm>
          <a:prstGeom prst="rect">
            <a:avLst/>
          </a:prstGeom>
          <a:noFill/>
          <a:ln/>
        </p:spPr>
        <p:txBody>
          <a:bodyPr wrap="square" lIns="0" tIns="0" rIns="0" bIns="0" rtlCol="0" anchor="ctr"/>
          <a:lstStyle/>
          <a:p>
            <a:pPr marL="0" indent="0">
              <a:buNone/>
            </a:pPr>
            <a:r>
              <a:rPr lang="en-US" sz="1000" b="1" kern="0" spc="400" dirty="0">
                <a:solidFill>
                  <a:srgbClr val="DC2626"/>
                </a:solidFill>
                <a:latin typeface="Calibri" pitchFamily="34" charset="0"/>
                <a:ea typeface="Calibri" pitchFamily="34" charset="-122"/>
                <a:cs typeface="Calibri" pitchFamily="34" charset="-120"/>
              </a:rPr>
              <a:t>SOURCE 03</a:t>
            </a:r>
            <a:endParaRPr lang="en-US" sz="1000" dirty="0"/>
          </a:p>
        </p:txBody>
      </p:sp>
      <p:sp>
        <p:nvSpPr>
          <p:cNvPr id="27" name="Text 25"/>
          <p:cNvSpPr/>
          <p:nvPr/>
        </p:nvSpPr>
        <p:spPr>
          <a:xfrm>
            <a:off x="8558784" y="2514600"/>
            <a:ext cx="3108960" cy="457200"/>
          </a:xfrm>
          <a:prstGeom prst="rect">
            <a:avLst/>
          </a:prstGeom>
          <a:noFill/>
          <a:ln/>
        </p:spPr>
        <p:txBody>
          <a:bodyPr wrap="square" lIns="0" tIns="0" rIns="0" bIns="0" rtlCol="0" anchor="ctr"/>
          <a:lstStyle/>
          <a:p>
            <a:pPr marL="0" indent="0">
              <a:buNone/>
            </a:pPr>
            <a:r>
              <a:rPr lang="en-US" sz="2200" b="1" dirty="0">
                <a:solidFill>
                  <a:srgbClr val="0F172A"/>
                </a:solidFill>
                <a:latin typeface="Calibri" pitchFamily="34" charset="0"/>
                <a:ea typeface="Calibri" pitchFamily="34" charset="-122"/>
                <a:cs typeface="Calibri" pitchFamily="34" charset="-120"/>
              </a:rPr>
              <a:t>Competitor Locations</a:t>
            </a:r>
            <a:endParaRPr lang="en-US" sz="2200" dirty="0"/>
          </a:p>
        </p:txBody>
      </p:sp>
      <p:sp>
        <p:nvSpPr>
          <p:cNvPr id="28" name="Text 26"/>
          <p:cNvSpPr/>
          <p:nvPr/>
        </p:nvSpPr>
        <p:spPr>
          <a:xfrm>
            <a:off x="8558784" y="2971800"/>
            <a:ext cx="3108960" cy="27432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2026</a:t>
            </a:r>
            <a:endParaRPr lang="en-US" sz="1100" dirty="0"/>
          </a:p>
        </p:txBody>
      </p:sp>
      <p:sp>
        <p:nvSpPr>
          <p:cNvPr id="29" name="Text 27"/>
          <p:cNvSpPr/>
          <p:nvPr/>
        </p:nvSpPr>
        <p:spPr>
          <a:xfrm>
            <a:off x="8558784" y="3383280"/>
            <a:ext cx="3108960" cy="1554480"/>
          </a:xfrm>
          <a:prstGeom prst="rect">
            <a:avLst/>
          </a:prstGeom>
          <a:noFill/>
          <a:ln/>
        </p:spPr>
        <p:txBody>
          <a:bodyPr wrap="square" lIns="0" tIns="0" rIns="0" bIns="0" rtlCol="0" anchor="t"/>
          <a:lstStyle/>
          <a:p>
            <a:pPr marL="0" indent="0">
              <a:buNone/>
            </a:pPr>
            <a:r>
              <a:rPr lang="en-US" sz="1200" dirty="0">
                <a:solidFill>
                  <a:srgbClr val="0F172A"/>
                </a:solidFill>
                <a:latin typeface="Calibri" pitchFamily="34" charset="0"/>
                <a:ea typeface="Calibri" pitchFamily="34" charset="-122"/>
                <a:cs typeface="Calibri" pitchFamily="34" charset="-120"/>
              </a:rPr>
              <a:t>Existing Planet Fitness and 24 Hour Fitness storefronts, manually compiled from corporate websites and geocoded.</a:t>
            </a:r>
            <a:endParaRPr lang="en-US" sz="1200" dirty="0"/>
          </a:p>
        </p:txBody>
      </p:sp>
      <p:sp>
        <p:nvSpPr>
          <p:cNvPr id="30" name="Text 28"/>
          <p:cNvSpPr/>
          <p:nvPr/>
        </p:nvSpPr>
        <p:spPr>
          <a:xfrm>
            <a:off x="8558784" y="5074920"/>
            <a:ext cx="3108960" cy="640080"/>
          </a:xfrm>
          <a:prstGeom prst="rect">
            <a:avLst/>
          </a:prstGeom>
          <a:noFill/>
          <a:ln/>
        </p:spPr>
        <p:txBody>
          <a:bodyPr wrap="square" lIns="0" tIns="0" rIns="0" bIns="0" rtlCol="0" anchor="ctr"/>
          <a:lstStyle/>
          <a:p>
            <a:pPr marL="0" indent="0">
              <a:buNone/>
            </a:pPr>
            <a:r>
              <a:rPr lang="en-US" sz="3600" b="1" dirty="0">
                <a:solidFill>
                  <a:srgbClr val="DC2626"/>
                </a:solidFill>
                <a:latin typeface="Georgia" pitchFamily="34" charset="0"/>
                <a:ea typeface="Georgia" pitchFamily="34" charset="-122"/>
                <a:cs typeface="Georgia" pitchFamily="34" charset="-120"/>
              </a:rPr>
              <a:t>30+</a:t>
            </a:r>
            <a:endParaRPr lang="en-US" sz="3600" dirty="0"/>
          </a:p>
        </p:txBody>
      </p:sp>
      <p:sp>
        <p:nvSpPr>
          <p:cNvPr id="31" name="Text 29"/>
          <p:cNvSpPr/>
          <p:nvPr/>
        </p:nvSpPr>
        <p:spPr>
          <a:xfrm>
            <a:off x="8558784" y="5715000"/>
            <a:ext cx="3108960" cy="365760"/>
          </a:xfrm>
          <a:prstGeom prst="rect">
            <a:avLst/>
          </a:prstGeom>
          <a:noFill/>
          <a:ln/>
        </p:spPr>
        <p:txBody>
          <a:bodyPr wrap="square" lIns="0" tIns="0" rIns="0" bIns="0" rtlCol="0" anchor="ctr"/>
          <a:lstStyle/>
          <a:p>
            <a:pPr marL="0" indent="0">
              <a:buNone/>
            </a:pPr>
            <a:r>
              <a:rPr lang="en-US" sz="1000" i="1" dirty="0">
                <a:solidFill>
                  <a:srgbClr val="64748B"/>
                </a:solidFill>
                <a:latin typeface="Calibri" pitchFamily="34" charset="0"/>
                <a:ea typeface="Calibri" pitchFamily="34" charset="-122"/>
                <a:cs typeface="Calibri" pitchFamily="34" charset="-120"/>
              </a:rPr>
              <a:t>Competitor sites mapped</a:t>
            </a:r>
            <a:endParaRPr lang="en-US" sz="1000" dirty="0"/>
          </a:p>
        </p:txBody>
      </p:sp>
      <p:sp>
        <p:nvSpPr>
          <p:cNvPr id="32" name="Text 30"/>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119523"/>
    </mc:Choice>
    <mc:Fallback>
      <p:transition spd="slow" advTm="11952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03  ·  METHODOLOGY</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4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Process</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Five sequential filters reduce 1 million parcels to a defensible shortlist</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1147572" y="2377440"/>
            <a:ext cx="1005840" cy="1005840"/>
          </a:xfrm>
          <a:prstGeom prst="ellipse">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9" name="Text 7"/>
          <p:cNvSpPr/>
          <p:nvPr/>
        </p:nvSpPr>
        <p:spPr>
          <a:xfrm>
            <a:off x="1147572" y="2377440"/>
            <a:ext cx="1005840" cy="1005840"/>
          </a:xfrm>
          <a:prstGeom prst="rect">
            <a:avLst/>
          </a:prstGeom>
          <a:noFill/>
          <a:ln/>
        </p:spPr>
        <p:txBody>
          <a:bodyPr wrap="square" lIns="0" tIns="0" rIns="0" bIns="0" rtlCol="0" anchor="ctr"/>
          <a:lstStyle/>
          <a:p>
            <a:pPr marL="0" indent="0" algn="ctr">
              <a:buNone/>
            </a:pPr>
            <a:r>
              <a:rPr lang="en-US" sz="2400" b="1" dirty="0">
                <a:solidFill>
                  <a:srgbClr val="F59E0B"/>
                </a:solidFill>
                <a:latin typeface="Georgia" pitchFamily="34" charset="0"/>
                <a:ea typeface="Georgia" pitchFamily="34" charset="-122"/>
                <a:cs typeface="Georgia" pitchFamily="34" charset="-120"/>
              </a:rPr>
              <a:t>01</a:t>
            </a:r>
            <a:endParaRPr lang="en-US" sz="2400" dirty="0"/>
          </a:p>
        </p:txBody>
      </p:sp>
      <p:sp>
        <p:nvSpPr>
          <p:cNvPr id="10" name="Text 8"/>
          <p:cNvSpPr/>
          <p:nvPr/>
        </p:nvSpPr>
        <p:spPr>
          <a:xfrm>
            <a:off x="621792" y="3566160"/>
            <a:ext cx="2057400" cy="411480"/>
          </a:xfrm>
          <a:prstGeom prst="rect">
            <a:avLst/>
          </a:prstGeom>
          <a:noFill/>
          <a:ln/>
        </p:spPr>
        <p:txBody>
          <a:bodyPr wrap="square" lIns="0" tIns="0" rIns="0" bIns="0" rtlCol="0" anchor="ctr"/>
          <a:lstStyle/>
          <a:p>
            <a:pPr marL="0" indent="0" algn="ctr">
              <a:buNone/>
            </a:pPr>
            <a:r>
              <a:rPr lang="en-US" sz="1600" b="1" kern="0" spc="300" dirty="0">
                <a:solidFill>
                  <a:srgbClr val="0F172A"/>
                </a:solidFill>
                <a:latin typeface="Calibri" pitchFamily="34" charset="0"/>
                <a:ea typeface="Calibri" pitchFamily="34" charset="-122"/>
                <a:cs typeface="Calibri" pitchFamily="34" charset="-120"/>
              </a:rPr>
              <a:t>GATHER</a:t>
            </a:r>
            <a:endParaRPr lang="en-US" sz="1600" dirty="0"/>
          </a:p>
        </p:txBody>
      </p:sp>
      <p:sp>
        <p:nvSpPr>
          <p:cNvPr id="11" name="Shape 9"/>
          <p:cNvSpPr/>
          <p:nvPr/>
        </p:nvSpPr>
        <p:spPr>
          <a:xfrm>
            <a:off x="1376172" y="4005072"/>
            <a:ext cx="548640" cy="0"/>
          </a:xfrm>
          <a:prstGeom prst="line">
            <a:avLst/>
          </a:prstGeom>
          <a:noFill/>
          <a:ln w="25400">
            <a:solidFill>
              <a:srgbClr val="F59E0B"/>
            </a:solidFill>
            <a:prstDash val="solid"/>
          </a:ln>
        </p:spPr>
        <p:txBody>
          <a:bodyPr/>
          <a:lstStyle/>
          <a:p>
            <a:endParaRPr lang="en-US"/>
          </a:p>
        </p:txBody>
      </p:sp>
      <p:sp>
        <p:nvSpPr>
          <p:cNvPr id="12" name="Text 10"/>
          <p:cNvSpPr/>
          <p:nvPr/>
        </p:nvSpPr>
        <p:spPr>
          <a:xfrm>
            <a:off x="621792" y="4160520"/>
            <a:ext cx="2057400" cy="1280160"/>
          </a:xfrm>
          <a:prstGeom prst="rect">
            <a:avLst/>
          </a:prstGeom>
          <a:noFill/>
          <a:ln/>
        </p:spPr>
        <p:txBody>
          <a:bodyPr wrap="square" lIns="0" tIns="0" rIns="0" bIns="0" rtlCol="0" anchor="t"/>
          <a:lstStyle/>
          <a:p>
            <a:pPr marL="0" indent="0" algn="ctr">
              <a:buNone/>
            </a:pPr>
            <a:r>
              <a:rPr lang="en-US" sz="1200" dirty="0">
                <a:solidFill>
                  <a:srgbClr val="64748B"/>
                </a:solidFill>
                <a:latin typeface="Calibri" pitchFamily="34" charset="0"/>
                <a:ea typeface="Calibri" pitchFamily="34" charset="-122"/>
                <a:cs typeface="Calibri" pitchFamily="34" charset="-120"/>
              </a:rPr>
              <a:t>Load parcels,</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demographics,</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competitor sites</a:t>
            </a:r>
            <a:endParaRPr lang="en-US" sz="1200" dirty="0"/>
          </a:p>
        </p:txBody>
      </p:sp>
      <p:sp>
        <p:nvSpPr>
          <p:cNvPr id="13" name="Shape 11"/>
          <p:cNvSpPr/>
          <p:nvPr/>
        </p:nvSpPr>
        <p:spPr>
          <a:xfrm>
            <a:off x="2688336" y="2880360"/>
            <a:ext cx="146304" cy="0"/>
          </a:xfrm>
          <a:prstGeom prst="line">
            <a:avLst/>
          </a:prstGeom>
          <a:noFill/>
          <a:ln w="19050">
            <a:solidFill>
              <a:srgbClr val="CBD5E1"/>
            </a:solidFill>
            <a:prstDash val="solid"/>
            <a:tailEnd type="triangle"/>
          </a:ln>
        </p:spPr>
        <p:txBody>
          <a:bodyPr/>
          <a:lstStyle/>
          <a:p>
            <a:endParaRPr lang="en-US"/>
          </a:p>
        </p:txBody>
      </p:sp>
      <p:sp>
        <p:nvSpPr>
          <p:cNvPr id="14" name="Shape 12"/>
          <p:cNvSpPr/>
          <p:nvPr/>
        </p:nvSpPr>
        <p:spPr>
          <a:xfrm>
            <a:off x="3369564" y="2377440"/>
            <a:ext cx="1005840" cy="1005840"/>
          </a:xfrm>
          <a:prstGeom prst="ellipse">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15" name="Text 13"/>
          <p:cNvSpPr/>
          <p:nvPr/>
        </p:nvSpPr>
        <p:spPr>
          <a:xfrm>
            <a:off x="3369564" y="2377440"/>
            <a:ext cx="1005840" cy="1005840"/>
          </a:xfrm>
          <a:prstGeom prst="rect">
            <a:avLst/>
          </a:prstGeom>
          <a:noFill/>
          <a:ln/>
        </p:spPr>
        <p:txBody>
          <a:bodyPr wrap="square" lIns="0" tIns="0" rIns="0" bIns="0" rtlCol="0" anchor="ctr"/>
          <a:lstStyle/>
          <a:p>
            <a:pPr marL="0" indent="0" algn="ctr">
              <a:buNone/>
            </a:pPr>
            <a:r>
              <a:rPr lang="en-US" sz="2400" b="1" dirty="0">
                <a:solidFill>
                  <a:srgbClr val="F59E0B"/>
                </a:solidFill>
                <a:latin typeface="Georgia" pitchFamily="34" charset="0"/>
                <a:ea typeface="Georgia" pitchFamily="34" charset="-122"/>
                <a:cs typeface="Georgia" pitchFamily="34" charset="-120"/>
              </a:rPr>
              <a:t>02</a:t>
            </a:r>
            <a:endParaRPr lang="en-US" sz="2400" dirty="0"/>
          </a:p>
        </p:txBody>
      </p:sp>
      <p:sp>
        <p:nvSpPr>
          <p:cNvPr id="16" name="Text 14"/>
          <p:cNvSpPr/>
          <p:nvPr/>
        </p:nvSpPr>
        <p:spPr>
          <a:xfrm>
            <a:off x="2843784" y="3566160"/>
            <a:ext cx="2057400" cy="411480"/>
          </a:xfrm>
          <a:prstGeom prst="rect">
            <a:avLst/>
          </a:prstGeom>
          <a:noFill/>
          <a:ln/>
        </p:spPr>
        <p:txBody>
          <a:bodyPr wrap="square" lIns="0" tIns="0" rIns="0" bIns="0" rtlCol="0" anchor="ctr"/>
          <a:lstStyle/>
          <a:p>
            <a:pPr marL="0" indent="0" algn="ctr">
              <a:buNone/>
            </a:pPr>
            <a:r>
              <a:rPr lang="en-US" sz="1600" b="1" kern="0" spc="300" dirty="0">
                <a:solidFill>
                  <a:srgbClr val="0F172A"/>
                </a:solidFill>
                <a:latin typeface="Calibri" pitchFamily="34" charset="0"/>
                <a:ea typeface="Calibri" pitchFamily="34" charset="-122"/>
                <a:cs typeface="Calibri" pitchFamily="34" charset="-120"/>
              </a:rPr>
              <a:t>EXCLUDE</a:t>
            </a:r>
            <a:endParaRPr lang="en-US" sz="1600" dirty="0"/>
          </a:p>
        </p:txBody>
      </p:sp>
      <p:sp>
        <p:nvSpPr>
          <p:cNvPr id="17" name="Shape 15"/>
          <p:cNvSpPr/>
          <p:nvPr/>
        </p:nvSpPr>
        <p:spPr>
          <a:xfrm>
            <a:off x="3598164" y="4005072"/>
            <a:ext cx="548640" cy="0"/>
          </a:xfrm>
          <a:prstGeom prst="line">
            <a:avLst/>
          </a:prstGeom>
          <a:noFill/>
          <a:ln w="25400">
            <a:solidFill>
              <a:srgbClr val="F59E0B"/>
            </a:solidFill>
            <a:prstDash val="solid"/>
          </a:ln>
        </p:spPr>
        <p:txBody>
          <a:bodyPr/>
          <a:lstStyle/>
          <a:p>
            <a:endParaRPr lang="en-US"/>
          </a:p>
        </p:txBody>
      </p:sp>
      <p:sp>
        <p:nvSpPr>
          <p:cNvPr id="18" name="Text 16"/>
          <p:cNvSpPr/>
          <p:nvPr/>
        </p:nvSpPr>
        <p:spPr>
          <a:xfrm>
            <a:off x="2843784" y="4160520"/>
            <a:ext cx="2057400" cy="1280160"/>
          </a:xfrm>
          <a:prstGeom prst="rect">
            <a:avLst/>
          </a:prstGeom>
          <a:noFill/>
          <a:ln/>
        </p:spPr>
        <p:txBody>
          <a:bodyPr wrap="square" lIns="0" tIns="0" rIns="0" bIns="0" rtlCol="0" anchor="t"/>
          <a:lstStyle/>
          <a:p>
            <a:pPr marL="0" indent="0" algn="ctr">
              <a:buNone/>
            </a:pPr>
            <a:r>
              <a:rPr lang="en-US" sz="1200" dirty="0">
                <a:solidFill>
                  <a:srgbClr val="64748B"/>
                </a:solidFill>
                <a:latin typeface="Calibri" pitchFamily="34" charset="0"/>
                <a:ea typeface="Calibri" pitchFamily="34" charset="-122"/>
                <a:cs typeface="Calibri" pitchFamily="34" charset="-120"/>
              </a:rPr>
              <a:t>2-mile buffer</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around existing</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gyms removed</a:t>
            </a:r>
            <a:endParaRPr lang="en-US" sz="1200" dirty="0"/>
          </a:p>
        </p:txBody>
      </p:sp>
      <p:sp>
        <p:nvSpPr>
          <p:cNvPr id="19" name="Shape 17"/>
          <p:cNvSpPr/>
          <p:nvPr/>
        </p:nvSpPr>
        <p:spPr>
          <a:xfrm>
            <a:off x="4910328" y="2880360"/>
            <a:ext cx="146304" cy="0"/>
          </a:xfrm>
          <a:prstGeom prst="line">
            <a:avLst/>
          </a:prstGeom>
          <a:noFill/>
          <a:ln w="19050">
            <a:solidFill>
              <a:srgbClr val="CBD5E1"/>
            </a:solidFill>
            <a:prstDash val="solid"/>
            <a:tailEnd type="triangle"/>
          </a:ln>
        </p:spPr>
        <p:txBody>
          <a:bodyPr/>
          <a:lstStyle/>
          <a:p>
            <a:endParaRPr lang="en-US"/>
          </a:p>
        </p:txBody>
      </p:sp>
      <p:sp>
        <p:nvSpPr>
          <p:cNvPr id="20" name="Shape 18"/>
          <p:cNvSpPr/>
          <p:nvPr/>
        </p:nvSpPr>
        <p:spPr>
          <a:xfrm>
            <a:off x="5591556" y="2377440"/>
            <a:ext cx="1005840" cy="1005840"/>
          </a:xfrm>
          <a:prstGeom prst="ellipse">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21" name="Text 19"/>
          <p:cNvSpPr/>
          <p:nvPr/>
        </p:nvSpPr>
        <p:spPr>
          <a:xfrm>
            <a:off x="5591556" y="2377440"/>
            <a:ext cx="1005840" cy="1005840"/>
          </a:xfrm>
          <a:prstGeom prst="rect">
            <a:avLst/>
          </a:prstGeom>
          <a:noFill/>
          <a:ln/>
        </p:spPr>
        <p:txBody>
          <a:bodyPr wrap="square" lIns="0" tIns="0" rIns="0" bIns="0" rtlCol="0" anchor="ctr"/>
          <a:lstStyle/>
          <a:p>
            <a:pPr marL="0" indent="0" algn="ctr">
              <a:buNone/>
            </a:pPr>
            <a:r>
              <a:rPr lang="en-US" sz="2400" b="1" dirty="0">
                <a:solidFill>
                  <a:srgbClr val="F59E0B"/>
                </a:solidFill>
                <a:latin typeface="Georgia" pitchFamily="34" charset="0"/>
                <a:ea typeface="Georgia" pitchFamily="34" charset="-122"/>
                <a:cs typeface="Georgia" pitchFamily="34" charset="-120"/>
              </a:rPr>
              <a:t>03</a:t>
            </a:r>
            <a:endParaRPr lang="en-US" sz="2400" dirty="0"/>
          </a:p>
        </p:txBody>
      </p:sp>
      <p:sp>
        <p:nvSpPr>
          <p:cNvPr id="22" name="Text 20"/>
          <p:cNvSpPr/>
          <p:nvPr/>
        </p:nvSpPr>
        <p:spPr>
          <a:xfrm>
            <a:off x="5065776" y="3566160"/>
            <a:ext cx="2057400" cy="411480"/>
          </a:xfrm>
          <a:prstGeom prst="rect">
            <a:avLst/>
          </a:prstGeom>
          <a:noFill/>
          <a:ln/>
        </p:spPr>
        <p:txBody>
          <a:bodyPr wrap="square" lIns="0" tIns="0" rIns="0" bIns="0" rtlCol="0" anchor="ctr"/>
          <a:lstStyle/>
          <a:p>
            <a:pPr marL="0" indent="0" algn="ctr">
              <a:buNone/>
            </a:pPr>
            <a:r>
              <a:rPr lang="en-US" sz="1600" b="1" kern="0" spc="300" dirty="0">
                <a:solidFill>
                  <a:srgbClr val="0F172A"/>
                </a:solidFill>
                <a:latin typeface="Calibri" pitchFamily="34" charset="0"/>
                <a:ea typeface="Calibri" pitchFamily="34" charset="-122"/>
                <a:cs typeface="Calibri" pitchFamily="34" charset="-120"/>
              </a:rPr>
              <a:t>FILTER</a:t>
            </a:r>
            <a:endParaRPr lang="en-US" sz="1600" dirty="0"/>
          </a:p>
        </p:txBody>
      </p:sp>
      <p:sp>
        <p:nvSpPr>
          <p:cNvPr id="23" name="Shape 21"/>
          <p:cNvSpPr/>
          <p:nvPr/>
        </p:nvSpPr>
        <p:spPr>
          <a:xfrm>
            <a:off x="5820156" y="4005072"/>
            <a:ext cx="548640" cy="0"/>
          </a:xfrm>
          <a:prstGeom prst="line">
            <a:avLst/>
          </a:prstGeom>
          <a:noFill/>
          <a:ln w="25400">
            <a:solidFill>
              <a:srgbClr val="F59E0B"/>
            </a:solidFill>
            <a:prstDash val="solid"/>
          </a:ln>
        </p:spPr>
        <p:txBody>
          <a:bodyPr/>
          <a:lstStyle/>
          <a:p>
            <a:endParaRPr lang="en-US"/>
          </a:p>
        </p:txBody>
      </p:sp>
      <p:sp>
        <p:nvSpPr>
          <p:cNvPr id="24" name="Text 22"/>
          <p:cNvSpPr/>
          <p:nvPr/>
        </p:nvSpPr>
        <p:spPr>
          <a:xfrm>
            <a:off x="5065776" y="4160520"/>
            <a:ext cx="2057400" cy="1280160"/>
          </a:xfrm>
          <a:prstGeom prst="rect">
            <a:avLst/>
          </a:prstGeom>
          <a:noFill/>
          <a:ln/>
        </p:spPr>
        <p:txBody>
          <a:bodyPr wrap="square" lIns="0" tIns="0" rIns="0" bIns="0" rtlCol="0" anchor="t"/>
          <a:lstStyle/>
          <a:p>
            <a:pPr marL="0" indent="0" algn="ctr">
              <a:buNone/>
            </a:pPr>
            <a:r>
              <a:rPr lang="en-US" sz="1200" dirty="0">
                <a:solidFill>
                  <a:srgbClr val="64748B"/>
                </a:solidFill>
                <a:latin typeface="Calibri" pitchFamily="34" charset="0"/>
                <a:ea typeface="Calibri" pitchFamily="34" charset="-122"/>
                <a:cs typeface="Calibri" pitchFamily="34" charset="-120"/>
              </a:rPr>
              <a:t>Keep commercial</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zoning + acreage</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 1.5 acres</a:t>
            </a:r>
            <a:endParaRPr lang="en-US" sz="1200" dirty="0"/>
          </a:p>
        </p:txBody>
      </p:sp>
      <p:sp>
        <p:nvSpPr>
          <p:cNvPr id="25" name="Shape 23"/>
          <p:cNvSpPr/>
          <p:nvPr/>
        </p:nvSpPr>
        <p:spPr>
          <a:xfrm>
            <a:off x="7132320" y="2880360"/>
            <a:ext cx="146304" cy="0"/>
          </a:xfrm>
          <a:prstGeom prst="line">
            <a:avLst/>
          </a:prstGeom>
          <a:noFill/>
          <a:ln w="19050">
            <a:solidFill>
              <a:srgbClr val="CBD5E1"/>
            </a:solidFill>
            <a:prstDash val="solid"/>
            <a:tailEnd type="triangle"/>
          </a:ln>
        </p:spPr>
        <p:txBody>
          <a:bodyPr/>
          <a:lstStyle/>
          <a:p>
            <a:endParaRPr lang="en-US"/>
          </a:p>
        </p:txBody>
      </p:sp>
      <p:sp>
        <p:nvSpPr>
          <p:cNvPr id="26" name="Shape 24"/>
          <p:cNvSpPr/>
          <p:nvPr/>
        </p:nvSpPr>
        <p:spPr>
          <a:xfrm>
            <a:off x="7813548" y="2377440"/>
            <a:ext cx="1005840" cy="1005840"/>
          </a:xfrm>
          <a:prstGeom prst="ellipse">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27" name="Text 25"/>
          <p:cNvSpPr/>
          <p:nvPr/>
        </p:nvSpPr>
        <p:spPr>
          <a:xfrm>
            <a:off x="7813548" y="2377440"/>
            <a:ext cx="1005840" cy="1005840"/>
          </a:xfrm>
          <a:prstGeom prst="rect">
            <a:avLst/>
          </a:prstGeom>
          <a:noFill/>
          <a:ln/>
        </p:spPr>
        <p:txBody>
          <a:bodyPr wrap="square" lIns="0" tIns="0" rIns="0" bIns="0" rtlCol="0" anchor="ctr"/>
          <a:lstStyle/>
          <a:p>
            <a:pPr marL="0" indent="0" algn="ctr">
              <a:buNone/>
            </a:pPr>
            <a:r>
              <a:rPr lang="en-US" sz="2400" b="1" dirty="0">
                <a:solidFill>
                  <a:srgbClr val="F59E0B"/>
                </a:solidFill>
                <a:latin typeface="Georgia" pitchFamily="34" charset="0"/>
                <a:ea typeface="Georgia" pitchFamily="34" charset="-122"/>
                <a:cs typeface="Georgia" pitchFamily="34" charset="-120"/>
              </a:rPr>
              <a:t>04</a:t>
            </a:r>
            <a:endParaRPr lang="en-US" sz="2400" dirty="0"/>
          </a:p>
        </p:txBody>
      </p:sp>
      <p:sp>
        <p:nvSpPr>
          <p:cNvPr id="28" name="Text 26"/>
          <p:cNvSpPr/>
          <p:nvPr/>
        </p:nvSpPr>
        <p:spPr>
          <a:xfrm>
            <a:off x="7287768" y="3566160"/>
            <a:ext cx="2057400" cy="411480"/>
          </a:xfrm>
          <a:prstGeom prst="rect">
            <a:avLst/>
          </a:prstGeom>
          <a:noFill/>
          <a:ln/>
        </p:spPr>
        <p:txBody>
          <a:bodyPr wrap="square" lIns="0" tIns="0" rIns="0" bIns="0" rtlCol="0" anchor="ctr"/>
          <a:lstStyle/>
          <a:p>
            <a:pPr marL="0" indent="0" algn="ctr">
              <a:buNone/>
            </a:pPr>
            <a:r>
              <a:rPr lang="en-US" sz="1600" b="1" kern="0" spc="300" dirty="0">
                <a:solidFill>
                  <a:srgbClr val="0F172A"/>
                </a:solidFill>
                <a:latin typeface="Calibri" pitchFamily="34" charset="0"/>
                <a:ea typeface="Calibri" pitchFamily="34" charset="-122"/>
                <a:cs typeface="Calibri" pitchFamily="34" charset="-120"/>
              </a:rPr>
              <a:t>ENRICH</a:t>
            </a:r>
            <a:endParaRPr lang="en-US" sz="1600" dirty="0"/>
          </a:p>
        </p:txBody>
      </p:sp>
      <p:sp>
        <p:nvSpPr>
          <p:cNvPr id="29" name="Shape 27"/>
          <p:cNvSpPr/>
          <p:nvPr/>
        </p:nvSpPr>
        <p:spPr>
          <a:xfrm>
            <a:off x="8042148" y="4005072"/>
            <a:ext cx="548640" cy="0"/>
          </a:xfrm>
          <a:prstGeom prst="line">
            <a:avLst/>
          </a:prstGeom>
          <a:noFill/>
          <a:ln w="25400">
            <a:solidFill>
              <a:srgbClr val="F59E0B"/>
            </a:solidFill>
            <a:prstDash val="solid"/>
          </a:ln>
        </p:spPr>
        <p:txBody>
          <a:bodyPr/>
          <a:lstStyle/>
          <a:p>
            <a:endParaRPr lang="en-US"/>
          </a:p>
        </p:txBody>
      </p:sp>
      <p:sp>
        <p:nvSpPr>
          <p:cNvPr id="30" name="Text 28"/>
          <p:cNvSpPr/>
          <p:nvPr/>
        </p:nvSpPr>
        <p:spPr>
          <a:xfrm>
            <a:off x="7287768" y="4160520"/>
            <a:ext cx="2057400" cy="1280160"/>
          </a:xfrm>
          <a:prstGeom prst="rect">
            <a:avLst/>
          </a:prstGeom>
          <a:noFill/>
          <a:ln/>
        </p:spPr>
        <p:txBody>
          <a:bodyPr wrap="square" lIns="0" tIns="0" rIns="0" bIns="0" rtlCol="0" anchor="t"/>
          <a:lstStyle/>
          <a:p>
            <a:pPr marL="0" indent="0" algn="ctr">
              <a:buNone/>
            </a:pPr>
            <a:r>
              <a:rPr lang="en-US" sz="1200" dirty="0">
                <a:solidFill>
                  <a:srgbClr val="64748B"/>
                </a:solidFill>
                <a:latin typeface="Calibri" pitchFamily="34" charset="0"/>
                <a:ea typeface="Calibri" pitchFamily="34" charset="-122"/>
                <a:cs typeface="Calibri" pitchFamily="34" charset="-120"/>
              </a:rPr>
              <a:t>Spatial join with</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income + age</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tract data</a:t>
            </a:r>
            <a:endParaRPr lang="en-US" sz="1200" dirty="0"/>
          </a:p>
        </p:txBody>
      </p:sp>
      <p:sp>
        <p:nvSpPr>
          <p:cNvPr id="31" name="Shape 29"/>
          <p:cNvSpPr/>
          <p:nvPr/>
        </p:nvSpPr>
        <p:spPr>
          <a:xfrm>
            <a:off x="9354312" y="2880360"/>
            <a:ext cx="146304" cy="0"/>
          </a:xfrm>
          <a:prstGeom prst="line">
            <a:avLst/>
          </a:prstGeom>
          <a:noFill/>
          <a:ln w="19050">
            <a:solidFill>
              <a:srgbClr val="CBD5E1"/>
            </a:solidFill>
            <a:prstDash val="solid"/>
            <a:tailEnd type="triangle"/>
          </a:ln>
        </p:spPr>
        <p:txBody>
          <a:bodyPr/>
          <a:lstStyle/>
          <a:p>
            <a:endParaRPr lang="en-US"/>
          </a:p>
        </p:txBody>
      </p:sp>
      <p:sp>
        <p:nvSpPr>
          <p:cNvPr id="32" name="Shape 30"/>
          <p:cNvSpPr/>
          <p:nvPr/>
        </p:nvSpPr>
        <p:spPr>
          <a:xfrm>
            <a:off x="10035540" y="2377440"/>
            <a:ext cx="1005840" cy="1005840"/>
          </a:xfrm>
          <a:prstGeom prst="ellipse">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33" name="Text 31"/>
          <p:cNvSpPr/>
          <p:nvPr/>
        </p:nvSpPr>
        <p:spPr>
          <a:xfrm>
            <a:off x="10035540" y="2377440"/>
            <a:ext cx="1005840" cy="1005840"/>
          </a:xfrm>
          <a:prstGeom prst="rect">
            <a:avLst/>
          </a:prstGeom>
          <a:noFill/>
          <a:ln/>
        </p:spPr>
        <p:txBody>
          <a:bodyPr wrap="square" lIns="0" tIns="0" rIns="0" bIns="0" rtlCol="0" anchor="ctr"/>
          <a:lstStyle/>
          <a:p>
            <a:pPr marL="0" indent="0" algn="ctr">
              <a:buNone/>
            </a:pPr>
            <a:r>
              <a:rPr lang="en-US" sz="2400" b="1" dirty="0">
                <a:solidFill>
                  <a:srgbClr val="F59E0B"/>
                </a:solidFill>
                <a:latin typeface="Georgia" pitchFamily="34" charset="0"/>
                <a:ea typeface="Georgia" pitchFamily="34" charset="-122"/>
                <a:cs typeface="Georgia" pitchFamily="34" charset="-120"/>
              </a:rPr>
              <a:t>05</a:t>
            </a:r>
            <a:endParaRPr lang="en-US" sz="2400" dirty="0"/>
          </a:p>
        </p:txBody>
      </p:sp>
      <p:sp>
        <p:nvSpPr>
          <p:cNvPr id="34" name="Text 32"/>
          <p:cNvSpPr/>
          <p:nvPr/>
        </p:nvSpPr>
        <p:spPr>
          <a:xfrm>
            <a:off x="9509760" y="3566160"/>
            <a:ext cx="2057400" cy="411480"/>
          </a:xfrm>
          <a:prstGeom prst="rect">
            <a:avLst/>
          </a:prstGeom>
          <a:noFill/>
          <a:ln/>
        </p:spPr>
        <p:txBody>
          <a:bodyPr wrap="square" lIns="0" tIns="0" rIns="0" bIns="0" rtlCol="0" anchor="ctr"/>
          <a:lstStyle/>
          <a:p>
            <a:pPr marL="0" indent="0" algn="ctr">
              <a:buNone/>
            </a:pPr>
            <a:r>
              <a:rPr lang="en-US" sz="1600" b="1" kern="0" spc="300" dirty="0">
                <a:solidFill>
                  <a:srgbClr val="0F172A"/>
                </a:solidFill>
                <a:latin typeface="Calibri" pitchFamily="34" charset="0"/>
                <a:ea typeface="Calibri" pitchFamily="34" charset="-122"/>
                <a:cs typeface="Calibri" pitchFamily="34" charset="-120"/>
              </a:rPr>
              <a:t>SCORE</a:t>
            </a:r>
            <a:endParaRPr lang="en-US" sz="1600" dirty="0"/>
          </a:p>
        </p:txBody>
      </p:sp>
      <p:sp>
        <p:nvSpPr>
          <p:cNvPr id="35" name="Shape 33"/>
          <p:cNvSpPr/>
          <p:nvPr/>
        </p:nvSpPr>
        <p:spPr>
          <a:xfrm>
            <a:off x="10264140" y="4005072"/>
            <a:ext cx="548640" cy="0"/>
          </a:xfrm>
          <a:prstGeom prst="line">
            <a:avLst/>
          </a:prstGeom>
          <a:noFill/>
          <a:ln w="25400">
            <a:solidFill>
              <a:srgbClr val="F59E0B"/>
            </a:solidFill>
            <a:prstDash val="solid"/>
          </a:ln>
        </p:spPr>
        <p:txBody>
          <a:bodyPr/>
          <a:lstStyle/>
          <a:p>
            <a:endParaRPr lang="en-US"/>
          </a:p>
        </p:txBody>
      </p:sp>
      <p:sp>
        <p:nvSpPr>
          <p:cNvPr id="36" name="Text 34"/>
          <p:cNvSpPr/>
          <p:nvPr/>
        </p:nvSpPr>
        <p:spPr>
          <a:xfrm>
            <a:off x="9509760" y="4160520"/>
            <a:ext cx="2057400" cy="1280160"/>
          </a:xfrm>
          <a:prstGeom prst="rect">
            <a:avLst/>
          </a:prstGeom>
          <a:noFill/>
          <a:ln/>
        </p:spPr>
        <p:txBody>
          <a:bodyPr wrap="square" lIns="0" tIns="0" rIns="0" bIns="0" rtlCol="0" anchor="t"/>
          <a:lstStyle/>
          <a:p>
            <a:pPr marL="0" indent="0" algn="ctr">
              <a:buNone/>
            </a:pPr>
            <a:r>
              <a:rPr lang="en-US" sz="1200" dirty="0">
                <a:solidFill>
                  <a:srgbClr val="64748B"/>
                </a:solidFill>
                <a:latin typeface="Calibri" pitchFamily="34" charset="0"/>
                <a:ea typeface="Calibri" pitchFamily="34" charset="-122"/>
                <a:cs typeface="Calibri" pitchFamily="34" charset="-120"/>
              </a:rPr>
              <a:t>Weighted index:</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income 55%,</a:t>
            </a:r>
            <a:endParaRPr lang="en-US" sz="1200" dirty="0"/>
          </a:p>
          <a:p>
            <a:pPr marL="0" indent="0" algn="ctr">
              <a:buNone/>
            </a:pPr>
            <a:r>
              <a:rPr lang="en-US" sz="1200" dirty="0">
                <a:solidFill>
                  <a:srgbClr val="64748B"/>
                </a:solidFill>
                <a:latin typeface="Calibri" pitchFamily="34" charset="0"/>
                <a:ea typeface="Calibri" pitchFamily="34" charset="-122"/>
                <a:cs typeface="Calibri" pitchFamily="34" charset="-120"/>
              </a:rPr>
              <a:t>demographics 45%</a:t>
            </a:r>
            <a:endParaRPr lang="en-US" sz="1200" dirty="0"/>
          </a:p>
        </p:txBody>
      </p:sp>
      <p:sp>
        <p:nvSpPr>
          <p:cNvPr id="37" name="Shape 35"/>
          <p:cNvSpPr/>
          <p:nvPr/>
        </p:nvSpPr>
        <p:spPr>
          <a:xfrm>
            <a:off x="457200" y="5303520"/>
            <a:ext cx="11247120" cy="960120"/>
          </a:xfrm>
          <a:prstGeom prst="rect">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38" name="Text 36"/>
          <p:cNvSpPr/>
          <p:nvPr/>
        </p:nvSpPr>
        <p:spPr>
          <a:xfrm>
            <a:off x="777240" y="5486400"/>
            <a:ext cx="1463040" cy="274320"/>
          </a:xfrm>
          <a:prstGeom prst="rect">
            <a:avLst/>
          </a:prstGeom>
          <a:noFill/>
          <a:ln/>
        </p:spPr>
        <p:txBody>
          <a:bodyPr wrap="square" lIns="0" tIns="0" rIns="0" bIns="0" rtlCol="0" anchor="ctr"/>
          <a:lstStyle/>
          <a:p>
            <a:pPr marL="0" indent="0">
              <a:buNone/>
            </a:pPr>
            <a:r>
              <a:rPr lang="en-US" sz="1000" b="1" kern="0" spc="400" dirty="0">
                <a:solidFill>
                  <a:srgbClr val="F59E0B"/>
                </a:solidFill>
                <a:latin typeface="Calibri" pitchFamily="34" charset="0"/>
                <a:ea typeface="Calibri" pitchFamily="34" charset="-122"/>
                <a:cs typeface="Calibri" pitchFamily="34" charset="-120"/>
              </a:rPr>
              <a:t>OUTCOME</a:t>
            </a:r>
            <a:endParaRPr lang="en-US" sz="1000" dirty="0"/>
          </a:p>
        </p:txBody>
      </p:sp>
      <p:sp>
        <p:nvSpPr>
          <p:cNvPr id="39" name="Text 37"/>
          <p:cNvSpPr/>
          <p:nvPr/>
        </p:nvSpPr>
        <p:spPr>
          <a:xfrm>
            <a:off x="777240" y="5760720"/>
            <a:ext cx="6400800" cy="365760"/>
          </a:xfrm>
          <a:prstGeom prst="rect">
            <a:avLst/>
          </a:prstGeom>
          <a:noFill/>
          <a:ln/>
        </p:spPr>
        <p:txBody>
          <a:bodyPr wrap="square" lIns="0" tIns="0" rIns="0" bIns="0" rtlCol="0" anchor="ctr"/>
          <a:lstStyle/>
          <a:p>
            <a:pPr marL="0" indent="0">
              <a:buNone/>
            </a:pPr>
            <a:r>
              <a:rPr lang="en-US" sz="1400" i="1" dirty="0">
                <a:solidFill>
                  <a:srgbClr val="FFFFFF"/>
                </a:solidFill>
                <a:latin typeface="Calibri" pitchFamily="34" charset="0"/>
                <a:ea typeface="Calibri" pitchFamily="34" charset="-122"/>
                <a:cs typeface="Calibri" pitchFamily="34" charset="-120"/>
              </a:rPr>
              <a:t>From a million parcels to a shortlist of just 28</a:t>
            </a:r>
            <a:endParaRPr lang="en-US" sz="1400" dirty="0"/>
          </a:p>
        </p:txBody>
      </p:sp>
      <p:sp>
        <p:nvSpPr>
          <p:cNvPr id="40" name="Text 38"/>
          <p:cNvSpPr/>
          <p:nvPr/>
        </p:nvSpPr>
        <p:spPr>
          <a:xfrm>
            <a:off x="5943600" y="5650992"/>
            <a:ext cx="5760720" cy="502920"/>
          </a:xfrm>
          <a:prstGeom prst="rect">
            <a:avLst/>
          </a:prstGeom>
          <a:noFill/>
          <a:ln/>
        </p:spPr>
        <p:txBody>
          <a:bodyPr wrap="square" lIns="0" tIns="0" rIns="0" bIns="0" rtlCol="0" anchor="ctr"/>
          <a:lstStyle/>
          <a:p>
            <a:pPr marL="0" indent="0" algn="r">
              <a:buNone/>
            </a:pPr>
            <a:r>
              <a:rPr lang="en-US" sz="1800" b="1" dirty="0">
                <a:solidFill>
                  <a:srgbClr val="FFFFFF"/>
                </a:solidFill>
                <a:latin typeface="Calibri" pitchFamily="34" charset="0"/>
                <a:ea typeface="Calibri" pitchFamily="34" charset="-122"/>
                <a:cs typeface="Calibri" pitchFamily="34" charset="-120"/>
              </a:rPr>
              <a:t>1,054,840</a:t>
            </a:r>
            <a:r>
              <a:rPr lang="en-US" sz="1600" dirty="0">
                <a:solidFill>
                  <a:srgbClr val="64748B"/>
                </a:solidFill>
                <a:latin typeface="Calibri" pitchFamily="34" charset="0"/>
                <a:ea typeface="Calibri" pitchFamily="34" charset="-122"/>
                <a:cs typeface="Calibri" pitchFamily="34" charset="-120"/>
              </a:rPr>
              <a:t>   →   </a:t>
            </a:r>
            <a:r>
              <a:rPr lang="en-US" sz="1800" b="1" dirty="0">
                <a:solidFill>
                  <a:srgbClr val="FFFFFF"/>
                </a:solidFill>
                <a:latin typeface="Calibri" pitchFamily="34" charset="0"/>
                <a:ea typeface="Calibri" pitchFamily="34" charset="-122"/>
                <a:cs typeface="Calibri" pitchFamily="34" charset="-120"/>
              </a:rPr>
              <a:t>797</a:t>
            </a:r>
            <a:r>
              <a:rPr lang="en-US" sz="1600" dirty="0">
                <a:solidFill>
                  <a:srgbClr val="64748B"/>
                </a:solidFill>
                <a:latin typeface="Calibri" pitchFamily="34" charset="0"/>
                <a:ea typeface="Calibri" pitchFamily="34" charset="-122"/>
                <a:cs typeface="Calibri" pitchFamily="34" charset="-120"/>
              </a:rPr>
              <a:t>   →   </a:t>
            </a:r>
            <a:r>
              <a:rPr lang="en-US" sz="1800" b="1" dirty="0">
                <a:solidFill>
                  <a:srgbClr val="F59E0B"/>
                </a:solidFill>
                <a:latin typeface="Calibri" pitchFamily="34" charset="0"/>
                <a:ea typeface="Calibri" pitchFamily="34" charset="-122"/>
                <a:cs typeface="Calibri" pitchFamily="34" charset="-120"/>
              </a:rPr>
              <a:t>28</a:t>
            </a:r>
            <a:r>
              <a:rPr lang="en-US" sz="1200" i="1" dirty="0">
                <a:solidFill>
                  <a:srgbClr val="CBD5E1"/>
                </a:solidFill>
                <a:latin typeface="Calibri" pitchFamily="34" charset="0"/>
                <a:ea typeface="Calibri" pitchFamily="34" charset="-122"/>
                <a:cs typeface="Calibri" pitchFamily="34" charset="-120"/>
              </a:rPr>
              <a:t>  top recommended sites</a:t>
            </a:r>
            <a:endParaRPr lang="en-US" sz="1800" dirty="0"/>
          </a:p>
        </p:txBody>
      </p:sp>
      <p:sp>
        <p:nvSpPr>
          <p:cNvPr id="41" name="Text 39"/>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151862"/>
    </mc:Choice>
    <mc:Fallback>
      <p:transition spd="slow" advTm="15186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04  ·  SPATIAL FILTERING</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5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Filtering the Universe</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Two spatial filters eliminated saturated zones and non-buildable land</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5486400" cy="19659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109728" cy="1965960"/>
          </a:xfrm>
          <a:prstGeom prst="rect">
            <a:avLst/>
          </a:prstGeom>
          <a:solidFill>
            <a:srgbClr val="F97316"/>
          </a:solidFill>
          <a:ln w="12700">
            <a:solidFill>
              <a:srgbClr val="F97316"/>
            </a:solidFill>
            <a:prstDash val="solid"/>
          </a:ln>
        </p:spPr>
        <p:txBody>
          <a:bodyPr/>
          <a:lstStyle/>
          <a:p>
            <a:endParaRPr lang="en-US"/>
          </a:p>
        </p:txBody>
      </p:sp>
      <p:sp>
        <p:nvSpPr>
          <p:cNvPr id="10" name="Text 8"/>
          <p:cNvSpPr/>
          <p:nvPr/>
        </p:nvSpPr>
        <p:spPr>
          <a:xfrm>
            <a:off x="777240" y="2148840"/>
            <a:ext cx="5029200" cy="274320"/>
          </a:xfrm>
          <a:prstGeom prst="rect">
            <a:avLst/>
          </a:prstGeom>
          <a:noFill/>
          <a:ln/>
        </p:spPr>
        <p:txBody>
          <a:bodyPr wrap="square" lIns="0" tIns="0" rIns="0" bIns="0" rtlCol="0" anchor="ctr"/>
          <a:lstStyle/>
          <a:p>
            <a:pPr marL="0" indent="0">
              <a:buNone/>
            </a:pPr>
            <a:r>
              <a:rPr lang="en-US" sz="1000" b="1" kern="0" spc="400" dirty="0">
                <a:solidFill>
                  <a:srgbClr val="F97316"/>
                </a:solidFill>
                <a:latin typeface="Calibri" pitchFamily="34" charset="0"/>
                <a:ea typeface="Calibri" pitchFamily="34" charset="-122"/>
                <a:cs typeface="Calibri" pitchFamily="34" charset="-120"/>
              </a:rPr>
              <a:t>FILTER 01  ·  COMPETITOR BUFFER</a:t>
            </a:r>
            <a:endParaRPr lang="en-US" sz="1000" dirty="0"/>
          </a:p>
        </p:txBody>
      </p:sp>
      <p:sp>
        <p:nvSpPr>
          <p:cNvPr id="11" name="Text 9"/>
          <p:cNvSpPr/>
          <p:nvPr/>
        </p:nvSpPr>
        <p:spPr>
          <a:xfrm>
            <a:off x="777240" y="2423160"/>
            <a:ext cx="5029200" cy="548640"/>
          </a:xfrm>
          <a:prstGeom prst="rect">
            <a:avLst/>
          </a:prstGeom>
          <a:noFill/>
          <a:ln/>
        </p:spPr>
        <p:txBody>
          <a:bodyPr wrap="square" lIns="0" tIns="0" rIns="0" bIns="0"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Exclude parcels within 2 miles of any existing Planet Fitness or 24 Hour Fitness location</a:t>
            </a:r>
            <a:endParaRPr lang="en-US" sz="1400" dirty="0"/>
          </a:p>
        </p:txBody>
      </p:sp>
      <p:sp>
        <p:nvSpPr>
          <p:cNvPr id="12" name="Text 10"/>
          <p:cNvSpPr/>
          <p:nvPr/>
        </p:nvSpPr>
        <p:spPr>
          <a:xfrm>
            <a:off x="777240" y="3017520"/>
            <a:ext cx="5029200" cy="91440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ArcGIS Buffer tool created 2-mile rings around each competitor. Erase tool removed any parcel intersecting these rings — eliminating already-saturated trade areas.</a:t>
            </a:r>
            <a:endParaRPr lang="en-US" sz="1100" dirty="0"/>
          </a:p>
        </p:txBody>
      </p:sp>
      <p:sp>
        <p:nvSpPr>
          <p:cNvPr id="13" name="Shape 11"/>
          <p:cNvSpPr/>
          <p:nvPr/>
        </p:nvSpPr>
        <p:spPr>
          <a:xfrm>
            <a:off x="457200" y="4160520"/>
            <a:ext cx="5486400" cy="210312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14" name="Shape 12"/>
          <p:cNvSpPr/>
          <p:nvPr/>
        </p:nvSpPr>
        <p:spPr>
          <a:xfrm>
            <a:off x="457200" y="4160520"/>
            <a:ext cx="109728" cy="2103120"/>
          </a:xfrm>
          <a:prstGeom prst="rect">
            <a:avLst/>
          </a:prstGeom>
          <a:solidFill>
            <a:srgbClr val="0D9488"/>
          </a:solidFill>
          <a:ln w="12700">
            <a:solidFill>
              <a:srgbClr val="0D9488"/>
            </a:solidFill>
            <a:prstDash val="solid"/>
          </a:ln>
        </p:spPr>
        <p:txBody>
          <a:bodyPr/>
          <a:lstStyle/>
          <a:p>
            <a:endParaRPr lang="en-US"/>
          </a:p>
        </p:txBody>
      </p:sp>
      <p:sp>
        <p:nvSpPr>
          <p:cNvPr id="15" name="Text 13"/>
          <p:cNvSpPr/>
          <p:nvPr/>
        </p:nvSpPr>
        <p:spPr>
          <a:xfrm>
            <a:off x="777240" y="4297680"/>
            <a:ext cx="5029200" cy="274320"/>
          </a:xfrm>
          <a:prstGeom prst="rect">
            <a:avLst/>
          </a:prstGeom>
          <a:noFill/>
          <a:ln/>
        </p:spPr>
        <p:txBody>
          <a:bodyPr wrap="square" lIns="0" tIns="0" rIns="0" bIns="0" rtlCol="0" anchor="ctr"/>
          <a:lstStyle/>
          <a:p>
            <a:pPr marL="0" indent="0">
              <a:buNone/>
            </a:pPr>
            <a:r>
              <a:rPr lang="en-US" sz="1000" b="1" kern="0" spc="400" dirty="0">
                <a:solidFill>
                  <a:srgbClr val="0D9488"/>
                </a:solidFill>
                <a:latin typeface="Calibri" pitchFamily="34" charset="0"/>
                <a:ea typeface="Calibri" pitchFamily="34" charset="-122"/>
                <a:cs typeface="Calibri" pitchFamily="34" charset="-120"/>
              </a:rPr>
              <a:t>FILTER 02  ·  LAND USE + SIZE</a:t>
            </a:r>
            <a:endParaRPr lang="en-US" sz="1000" dirty="0"/>
          </a:p>
        </p:txBody>
      </p:sp>
      <p:sp>
        <p:nvSpPr>
          <p:cNvPr id="16" name="Text 14"/>
          <p:cNvSpPr/>
          <p:nvPr/>
        </p:nvSpPr>
        <p:spPr>
          <a:xfrm>
            <a:off x="777240" y="4572000"/>
            <a:ext cx="5029200" cy="548640"/>
          </a:xfrm>
          <a:prstGeom prst="rect">
            <a:avLst/>
          </a:prstGeom>
          <a:noFill/>
          <a:ln/>
        </p:spPr>
        <p:txBody>
          <a:bodyPr wrap="square" lIns="0" tIns="0" rIns="0" bIns="0" rtlCol="0" anchor="ctr"/>
          <a:lstStyle/>
          <a:p>
            <a:pPr marL="0" indent="0">
              <a:buNone/>
            </a:pPr>
            <a:r>
              <a:rPr lang="en-US" sz="1400" b="1" dirty="0">
                <a:solidFill>
                  <a:srgbClr val="0F172A"/>
                </a:solidFill>
                <a:latin typeface="Calibri" pitchFamily="34" charset="0"/>
                <a:ea typeface="Calibri" pitchFamily="34" charset="-122"/>
                <a:cs typeface="Calibri" pitchFamily="34" charset="-120"/>
              </a:rPr>
              <a:t>Keep only buildable commercial parcels of adequate size</a:t>
            </a:r>
            <a:endParaRPr lang="en-US" sz="1400" dirty="0"/>
          </a:p>
        </p:txBody>
      </p:sp>
      <p:sp>
        <p:nvSpPr>
          <p:cNvPr id="17" name="Text 15"/>
          <p:cNvSpPr/>
          <p:nvPr/>
        </p:nvSpPr>
        <p:spPr>
          <a:xfrm>
            <a:off x="777240" y="5166360"/>
            <a:ext cx="5029200" cy="1051560"/>
          </a:xfrm>
          <a:prstGeom prst="rect">
            <a:avLst/>
          </a:prstGeom>
          <a:noFill/>
          <a:ln/>
        </p:spPr>
        <p:txBody>
          <a:bodyPr wrap="square" lIns="0" tIns="0" rIns="0" bIns="0" rtlCol="0" anchor="t"/>
          <a:lstStyle/>
          <a:p>
            <a:pPr marL="0" indent="0">
              <a:spcAft>
                <a:spcPts val="400"/>
              </a:spcAft>
              <a:buNone/>
            </a:pPr>
            <a:r>
              <a:rPr lang="en-US" sz="1100" dirty="0">
                <a:solidFill>
                  <a:srgbClr val="0F172A"/>
                </a:solidFill>
                <a:latin typeface="Calibri" pitchFamily="34" charset="0"/>
                <a:ea typeface="Calibri" pitchFamily="34" charset="-122"/>
                <a:cs typeface="Calibri" pitchFamily="34" charset="-120"/>
              </a:rPr>
              <a:t>SQL filter on SanGIS attributes:</a:t>
            </a:r>
            <a:endParaRPr lang="en-US" sz="1100" dirty="0"/>
          </a:p>
          <a:p>
            <a:pPr marL="0" indent="0">
              <a:buNone/>
            </a:pPr>
            <a:r>
              <a:rPr lang="en-US" sz="950" dirty="0">
                <a:solidFill>
                  <a:srgbClr val="B45309"/>
                </a:solidFill>
                <a:latin typeface="Consolas" pitchFamily="34" charset="0"/>
                <a:ea typeface="Consolas" pitchFamily="34" charset="-122"/>
                <a:cs typeface="Consolas" pitchFamily="34" charset="-120"/>
              </a:rPr>
              <a:t>NUCLEUS_US IN (200, 213, 215, 216, 230, 240, 250, 251, 252, 340)</a:t>
            </a:r>
            <a:endParaRPr lang="en-US" sz="1100" dirty="0"/>
          </a:p>
          <a:p>
            <a:pPr marL="0" indent="0">
              <a:spcAft>
                <a:spcPts val="600"/>
              </a:spcAft>
              <a:buNone/>
            </a:pPr>
            <a:r>
              <a:rPr lang="en-US" sz="950" dirty="0">
                <a:solidFill>
                  <a:srgbClr val="B45309"/>
                </a:solidFill>
                <a:latin typeface="Consolas" pitchFamily="34" charset="0"/>
                <a:ea typeface="Consolas" pitchFamily="34" charset="-122"/>
                <a:cs typeface="Consolas" pitchFamily="34" charset="-120"/>
              </a:rPr>
              <a:t>AND ACREAGE &gt;= 1.5  AND  NUCLEUS_ZO IN (50, 60)</a:t>
            </a:r>
            <a:endParaRPr lang="en-US" sz="1100" dirty="0"/>
          </a:p>
          <a:p>
            <a:pPr marL="0" indent="0">
              <a:buNone/>
            </a:pPr>
            <a:r>
              <a:rPr lang="en-US" sz="1050" i="1" dirty="0">
                <a:solidFill>
                  <a:srgbClr val="64748B"/>
                </a:solidFill>
                <a:latin typeface="Calibri" pitchFamily="34" charset="0"/>
                <a:ea typeface="Calibri" pitchFamily="34" charset="-122"/>
                <a:cs typeface="Calibri" pitchFamily="34" charset="-120"/>
              </a:rPr>
              <a:t>= vacant commercial, strip retail, shopping centers, standalone retail</a:t>
            </a:r>
            <a:endParaRPr lang="en-US" sz="1100" dirty="0"/>
          </a:p>
        </p:txBody>
      </p:sp>
      <p:sp>
        <p:nvSpPr>
          <p:cNvPr id="18" name="Shape 16"/>
          <p:cNvSpPr/>
          <p:nvPr/>
        </p:nvSpPr>
        <p:spPr>
          <a:xfrm>
            <a:off x="6263640" y="2011680"/>
            <a:ext cx="5486400" cy="4251960"/>
          </a:xfrm>
          <a:prstGeom prst="rect">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19" name="Text 17"/>
          <p:cNvSpPr/>
          <p:nvPr/>
        </p:nvSpPr>
        <p:spPr>
          <a:xfrm>
            <a:off x="6583680" y="2194560"/>
            <a:ext cx="4937760" cy="274320"/>
          </a:xfrm>
          <a:prstGeom prst="rect">
            <a:avLst/>
          </a:prstGeom>
          <a:noFill/>
          <a:ln/>
        </p:spPr>
        <p:txBody>
          <a:bodyPr wrap="square" lIns="0" tIns="0" rIns="0" bIns="0" rtlCol="0" anchor="ctr"/>
          <a:lstStyle/>
          <a:p>
            <a:pPr marL="0" indent="0">
              <a:buNone/>
            </a:pPr>
            <a:r>
              <a:rPr lang="en-US" sz="1100" b="1" kern="0" spc="400" dirty="0">
                <a:solidFill>
                  <a:srgbClr val="F59E0B"/>
                </a:solidFill>
                <a:latin typeface="Calibri" pitchFamily="34" charset="0"/>
                <a:ea typeface="Calibri" pitchFamily="34" charset="-122"/>
                <a:cs typeface="Calibri" pitchFamily="34" charset="-120"/>
              </a:rPr>
              <a:t>THE FUNNEL</a:t>
            </a:r>
            <a:endParaRPr lang="en-US" sz="1100" dirty="0"/>
          </a:p>
        </p:txBody>
      </p:sp>
      <p:sp>
        <p:nvSpPr>
          <p:cNvPr id="20" name="Text 18"/>
          <p:cNvSpPr/>
          <p:nvPr/>
        </p:nvSpPr>
        <p:spPr>
          <a:xfrm>
            <a:off x="6583680" y="2606040"/>
            <a:ext cx="2743200" cy="274320"/>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Starting universe</a:t>
            </a:r>
            <a:endParaRPr lang="en-US" sz="1000" dirty="0"/>
          </a:p>
        </p:txBody>
      </p:sp>
      <p:sp>
        <p:nvSpPr>
          <p:cNvPr id="21" name="Text 19"/>
          <p:cNvSpPr/>
          <p:nvPr/>
        </p:nvSpPr>
        <p:spPr>
          <a:xfrm>
            <a:off x="9326880" y="2560320"/>
            <a:ext cx="2194560" cy="365760"/>
          </a:xfrm>
          <a:prstGeom prst="rect">
            <a:avLst/>
          </a:prstGeom>
          <a:noFill/>
          <a:ln/>
        </p:spPr>
        <p:txBody>
          <a:bodyPr wrap="square" lIns="0" tIns="0" rIns="0" bIns="0" rtlCol="0" anchor="ctr"/>
          <a:lstStyle/>
          <a:p>
            <a:pPr marL="0" indent="0" algn="r">
              <a:buNone/>
            </a:pPr>
            <a:r>
              <a:rPr lang="en-US" sz="1600" b="1" dirty="0">
                <a:solidFill>
                  <a:srgbClr val="FFFFFF"/>
                </a:solidFill>
                <a:latin typeface="Georgia" pitchFamily="34" charset="0"/>
                <a:ea typeface="Georgia" pitchFamily="34" charset="-122"/>
                <a:cs typeface="Georgia" pitchFamily="34" charset="-120"/>
              </a:rPr>
              <a:t>1,054,840</a:t>
            </a:r>
            <a:endParaRPr lang="en-US" sz="1600" dirty="0"/>
          </a:p>
        </p:txBody>
      </p:sp>
      <p:sp>
        <p:nvSpPr>
          <p:cNvPr id="22" name="Shape 20"/>
          <p:cNvSpPr/>
          <p:nvPr/>
        </p:nvSpPr>
        <p:spPr>
          <a:xfrm>
            <a:off x="6583680" y="2971800"/>
            <a:ext cx="4389120" cy="292608"/>
          </a:xfrm>
          <a:prstGeom prst="rect">
            <a:avLst/>
          </a:prstGeom>
          <a:solidFill>
            <a:srgbClr val="64748B"/>
          </a:solidFill>
          <a:ln w="12700">
            <a:solidFill>
              <a:srgbClr val="64748B"/>
            </a:solidFill>
            <a:prstDash val="solid"/>
          </a:ln>
        </p:spPr>
        <p:txBody>
          <a:bodyPr/>
          <a:lstStyle/>
          <a:p>
            <a:endParaRPr lang="en-US"/>
          </a:p>
        </p:txBody>
      </p:sp>
      <p:sp>
        <p:nvSpPr>
          <p:cNvPr id="23" name="Text 21"/>
          <p:cNvSpPr/>
          <p:nvPr/>
        </p:nvSpPr>
        <p:spPr>
          <a:xfrm>
            <a:off x="6583680" y="3566160"/>
            <a:ext cx="2743200" cy="274320"/>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After 2-mile buffer</a:t>
            </a:r>
            <a:endParaRPr lang="en-US" sz="1000" dirty="0"/>
          </a:p>
        </p:txBody>
      </p:sp>
      <p:sp>
        <p:nvSpPr>
          <p:cNvPr id="24" name="Text 22"/>
          <p:cNvSpPr/>
          <p:nvPr/>
        </p:nvSpPr>
        <p:spPr>
          <a:xfrm>
            <a:off x="9326880" y="3520440"/>
            <a:ext cx="2194560" cy="365760"/>
          </a:xfrm>
          <a:prstGeom prst="rect">
            <a:avLst/>
          </a:prstGeom>
          <a:noFill/>
          <a:ln/>
        </p:spPr>
        <p:txBody>
          <a:bodyPr wrap="square" lIns="0" tIns="0" rIns="0" bIns="0" rtlCol="0" anchor="ctr"/>
          <a:lstStyle/>
          <a:p>
            <a:pPr marL="0" indent="0" algn="r">
              <a:buNone/>
            </a:pPr>
            <a:r>
              <a:rPr lang="en-US" sz="1600" b="1" dirty="0">
                <a:solidFill>
                  <a:srgbClr val="FFFFFF"/>
                </a:solidFill>
                <a:latin typeface="Georgia" pitchFamily="34" charset="0"/>
                <a:ea typeface="Georgia" pitchFamily="34" charset="-122"/>
                <a:cs typeface="Georgia" pitchFamily="34" charset="-120"/>
              </a:rPr>
              <a:t>778,615</a:t>
            </a:r>
            <a:endParaRPr lang="en-US" sz="1600" dirty="0"/>
          </a:p>
        </p:txBody>
      </p:sp>
      <p:sp>
        <p:nvSpPr>
          <p:cNvPr id="25" name="Shape 23"/>
          <p:cNvSpPr/>
          <p:nvPr/>
        </p:nvSpPr>
        <p:spPr>
          <a:xfrm>
            <a:off x="6583680" y="3931920"/>
            <a:ext cx="3246120" cy="292608"/>
          </a:xfrm>
          <a:prstGeom prst="rect">
            <a:avLst/>
          </a:prstGeom>
          <a:solidFill>
            <a:srgbClr val="F97316"/>
          </a:solidFill>
          <a:ln w="12700">
            <a:solidFill>
              <a:srgbClr val="F97316"/>
            </a:solidFill>
            <a:prstDash val="solid"/>
          </a:ln>
        </p:spPr>
        <p:txBody>
          <a:bodyPr/>
          <a:lstStyle/>
          <a:p>
            <a:endParaRPr lang="en-US"/>
          </a:p>
        </p:txBody>
      </p:sp>
      <p:sp>
        <p:nvSpPr>
          <p:cNvPr id="26" name="Text 24"/>
          <p:cNvSpPr/>
          <p:nvPr/>
        </p:nvSpPr>
        <p:spPr>
          <a:xfrm>
            <a:off x="6583680" y="4526280"/>
            <a:ext cx="2743200" cy="274320"/>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After commercial filter</a:t>
            </a:r>
            <a:endParaRPr lang="en-US" sz="1000" dirty="0"/>
          </a:p>
        </p:txBody>
      </p:sp>
      <p:sp>
        <p:nvSpPr>
          <p:cNvPr id="27" name="Text 25"/>
          <p:cNvSpPr/>
          <p:nvPr/>
        </p:nvSpPr>
        <p:spPr>
          <a:xfrm>
            <a:off x="9326880" y="4480560"/>
            <a:ext cx="2194560" cy="365760"/>
          </a:xfrm>
          <a:prstGeom prst="rect">
            <a:avLst/>
          </a:prstGeom>
          <a:noFill/>
          <a:ln/>
        </p:spPr>
        <p:txBody>
          <a:bodyPr wrap="square" lIns="0" tIns="0" rIns="0" bIns="0" rtlCol="0" anchor="ctr"/>
          <a:lstStyle/>
          <a:p>
            <a:pPr marL="0" indent="0" algn="r">
              <a:buNone/>
            </a:pPr>
            <a:r>
              <a:rPr lang="en-US" sz="1600" b="1" dirty="0">
                <a:solidFill>
                  <a:srgbClr val="F59E0B"/>
                </a:solidFill>
                <a:latin typeface="Georgia" pitchFamily="34" charset="0"/>
                <a:ea typeface="Georgia" pitchFamily="34" charset="-122"/>
                <a:cs typeface="Georgia" pitchFamily="34" charset="-120"/>
              </a:rPr>
              <a:t>797</a:t>
            </a:r>
            <a:endParaRPr lang="en-US" sz="1600" dirty="0"/>
          </a:p>
        </p:txBody>
      </p:sp>
      <p:sp>
        <p:nvSpPr>
          <p:cNvPr id="28" name="Shape 26"/>
          <p:cNvSpPr/>
          <p:nvPr/>
        </p:nvSpPr>
        <p:spPr>
          <a:xfrm>
            <a:off x="6583680" y="4892040"/>
            <a:ext cx="1097280" cy="292608"/>
          </a:xfrm>
          <a:prstGeom prst="rect">
            <a:avLst/>
          </a:prstGeom>
          <a:solidFill>
            <a:srgbClr val="F59E0B"/>
          </a:solidFill>
          <a:ln w="12700">
            <a:solidFill>
              <a:srgbClr val="F59E0B"/>
            </a:solidFill>
            <a:prstDash val="solid"/>
          </a:ln>
        </p:spPr>
        <p:txBody>
          <a:bodyPr/>
          <a:lstStyle/>
          <a:p>
            <a:endParaRPr lang="en-US"/>
          </a:p>
        </p:txBody>
      </p:sp>
      <p:sp>
        <p:nvSpPr>
          <p:cNvPr id="29" name="Text 27"/>
          <p:cNvSpPr/>
          <p:nvPr/>
        </p:nvSpPr>
        <p:spPr>
          <a:xfrm>
            <a:off x="6583680" y="5577840"/>
            <a:ext cx="4937760" cy="640080"/>
          </a:xfrm>
          <a:prstGeom prst="rect">
            <a:avLst/>
          </a:prstGeom>
          <a:noFill/>
          <a:ln/>
        </p:spPr>
        <p:txBody>
          <a:bodyPr wrap="square" lIns="0" tIns="0" rIns="0" bIns="0" rtlCol="0" anchor="t"/>
          <a:lstStyle/>
          <a:p>
            <a:pPr marL="0" indent="0">
              <a:buNone/>
            </a:pPr>
            <a:r>
              <a:rPr lang="en-US" sz="1000" i="1" dirty="0">
                <a:solidFill>
                  <a:srgbClr val="94A3B8"/>
                </a:solidFill>
                <a:latin typeface="Calibri" pitchFamily="34" charset="0"/>
                <a:ea typeface="Calibri" pitchFamily="34" charset="-122"/>
                <a:cs typeface="Calibri" pitchFamily="34" charset="-120"/>
              </a:rPr>
              <a:t>Each step is defensible: the buffer reflects franchise trade-area conventions; the land-use filter mirrors actual Planet Fitness real estate criteria.</a:t>
            </a:r>
            <a:endParaRPr lang="en-US" sz="1000" dirty="0"/>
          </a:p>
        </p:txBody>
      </p:sp>
      <p:sp>
        <p:nvSpPr>
          <p:cNvPr id="30" name="Text 28"/>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91019"/>
    </mc:Choice>
    <mc:Fallback>
      <p:transition spd="slow" advTm="9101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05  ·  SCORING FRAMEWORK</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6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Scoring Each Parcel</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Two demographic dimensions converted from raw data to comparable 1–10 scores</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5623560" cy="42519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5623560" cy="109728"/>
          </a:xfrm>
          <a:prstGeom prst="rect">
            <a:avLst/>
          </a:prstGeom>
          <a:solidFill>
            <a:srgbClr val="F59E0B"/>
          </a:solidFill>
          <a:ln w="12700">
            <a:solidFill>
              <a:srgbClr val="F59E0B"/>
            </a:solidFill>
            <a:prstDash val="solid"/>
          </a:ln>
        </p:spPr>
        <p:txBody>
          <a:bodyPr/>
          <a:lstStyle/>
          <a:p>
            <a:endParaRPr lang="en-US"/>
          </a:p>
        </p:txBody>
      </p:sp>
      <p:sp>
        <p:nvSpPr>
          <p:cNvPr id="10" name="Text 8"/>
          <p:cNvSpPr/>
          <p:nvPr/>
        </p:nvSpPr>
        <p:spPr>
          <a:xfrm>
            <a:off x="777240" y="2240280"/>
            <a:ext cx="4937760" cy="274320"/>
          </a:xfrm>
          <a:prstGeom prst="rect">
            <a:avLst/>
          </a:prstGeom>
          <a:noFill/>
          <a:ln/>
        </p:spPr>
        <p:txBody>
          <a:bodyPr wrap="square" lIns="0" tIns="0" rIns="0" bIns="0" rtlCol="0" anchor="ctr"/>
          <a:lstStyle/>
          <a:p>
            <a:pPr marL="0" indent="0">
              <a:buNone/>
            </a:pPr>
            <a:r>
              <a:rPr lang="en-US" sz="1000" b="1" kern="0" spc="400" dirty="0">
                <a:solidFill>
                  <a:srgbClr val="B45309"/>
                </a:solidFill>
                <a:latin typeface="Calibri" pitchFamily="34" charset="0"/>
                <a:ea typeface="Calibri" pitchFamily="34" charset="-122"/>
                <a:cs typeface="Calibri" pitchFamily="34" charset="-120"/>
              </a:rPr>
              <a:t>INCOME SCORE  ·  WEIGHT 55%</a:t>
            </a:r>
            <a:endParaRPr lang="en-US" sz="1000" dirty="0"/>
          </a:p>
        </p:txBody>
      </p:sp>
      <p:sp>
        <p:nvSpPr>
          <p:cNvPr id="11" name="Text 9"/>
          <p:cNvSpPr/>
          <p:nvPr/>
        </p:nvSpPr>
        <p:spPr>
          <a:xfrm>
            <a:off x="777240" y="2514600"/>
            <a:ext cx="4937760" cy="365760"/>
          </a:xfrm>
          <a:prstGeom prst="rect">
            <a:avLst/>
          </a:prstGeom>
          <a:noFill/>
          <a:ln/>
        </p:spPr>
        <p:txBody>
          <a:bodyPr wrap="square" lIns="0" tIns="0" rIns="0" bIns="0" rtlCol="0" anchor="ctr"/>
          <a:lstStyle/>
          <a:p>
            <a:pPr marL="0" indent="0">
              <a:buNone/>
            </a:pPr>
            <a:r>
              <a:rPr lang="en-US" sz="1800" b="1" dirty="0">
                <a:solidFill>
                  <a:srgbClr val="0F172A"/>
                </a:solidFill>
                <a:latin typeface="Calibri" pitchFamily="34" charset="0"/>
                <a:ea typeface="Calibri" pitchFamily="34" charset="-122"/>
                <a:cs typeface="Calibri" pitchFamily="34" charset="-120"/>
              </a:rPr>
              <a:t>Median household income fit</a:t>
            </a:r>
            <a:endParaRPr lang="en-US" sz="1800" dirty="0"/>
          </a:p>
        </p:txBody>
      </p:sp>
      <p:sp>
        <p:nvSpPr>
          <p:cNvPr id="12" name="Text 10"/>
          <p:cNvSpPr/>
          <p:nvPr/>
        </p:nvSpPr>
        <p:spPr>
          <a:xfrm>
            <a:off x="777240" y="2907792"/>
            <a:ext cx="4937760" cy="77724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Planet Fitness targets value-conscious customers, not luxury gym-goers. The scoring bracket peaks at $50K–$75K — the brand's documented core demographic.</a:t>
            </a:r>
            <a:endParaRPr lang="en-US" sz="11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777240" y="3794760"/>
          <a:ext cx="4983480" cy="1920240"/>
        </p:xfrm>
        <a:graphic>
          <a:graphicData uri="http://schemas.openxmlformats.org/drawingml/2006/table">
            <a:tbl>
              <a:tblPr/>
              <a:tblGrid>
                <a:gridCol w="2331720">
                  <a:extLst>
                    <a:ext uri="{9D8B030D-6E8A-4147-A177-3AD203B41FA5}">
                      <a16:colId xmlns:a16="http://schemas.microsoft.com/office/drawing/2014/main" val="20000"/>
                    </a:ext>
                  </a:extLst>
                </a:gridCol>
                <a:gridCol w="6400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tblGrid>
              <a:tr h="384048">
                <a:tc>
                  <a:txBody>
                    <a:bodyPr/>
                    <a:lstStyle/>
                    <a:p>
                      <a:pPr marL="0" indent="0" algn="l">
                        <a:buNone/>
                      </a:pPr>
                      <a:r>
                        <a:rPr lang="en-US" sz="1000" b="1" dirty="0">
                          <a:solidFill>
                            <a:srgbClr val="64748B"/>
                          </a:solidFill>
                          <a:latin typeface="Calibri" pitchFamily="34" charset="0"/>
                          <a:ea typeface="Calibri" pitchFamily="34" charset="-122"/>
                          <a:cs typeface="Calibri" pitchFamily="34" charset="-120"/>
                        </a:rPr>
                        <a:t>INCOME RANGE</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tc>
                  <a:txBody>
                    <a:bodyPr/>
                    <a:lstStyle/>
                    <a:p>
                      <a:pPr marL="0" indent="0" algn="ctr">
                        <a:buNone/>
                      </a:pPr>
                      <a:r>
                        <a:rPr lang="en-US" sz="1000" b="1" dirty="0">
                          <a:solidFill>
                            <a:srgbClr val="64748B"/>
                          </a:solidFill>
                          <a:latin typeface="Calibri" pitchFamily="34" charset="0"/>
                          <a:ea typeface="Calibri" pitchFamily="34" charset="-122"/>
                          <a:cs typeface="Calibri" pitchFamily="34" charset="-120"/>
                        </a:rPr>
                        <a:t>SCORE</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tc>
                  <a:txBody>
                    <a:bodyPr/>
                    <a:lstStyle/>
                    <a:p>
                      <a:pPr marL="0" indent="0" algn="l">
                        <a:buNone/>
                      </a:pPr>
                      <a:r>
                        <a:rPr lang="en-US" sz="1000" b="1" dirty="0">
                          <a:solidFill>
                            <a:srgbClr val="64748B"/>
                          </a:solidFill>
                          <a:latin typeface="Calibri" pitchFamily="34" charset="0"/>
                          <a:ea typeface="Calibri" pitchFamily="34" charset="-122"/>
                          <a:cs typeface="Calibri" pitchFamily="34" charset="-120"/>
                        </a:rPr>
                        <a:t>FIT</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extLst>
                  <a:ext uri="{0D108BD9-81ED-4DB2-BD59-A6C34878D82A}">
                    <a16:rowId xmlns:a16="http://schemas.microsoft.com/office/drawing/2014/main" val="10000"/>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$50K – $75K</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F59E0B"/>
                          </a:solidFill>
                          <a:latin typeface="Calibri" pitchFamily="34" charset="0"/>
                          <a:ea typeface="Calibri" pitchFamily="34" charset="-122"/>
                          <a:cs typeface="Calibri" pitchFamily="34" charset="-120"/>
                        </a:rPr>
                        <a:t>10</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Bullseye</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$40–50K  or  $75–85K</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B45309"/>
                          </a:solidFill>
                          <a:latin typeface="Calibri" pitchFamily="34" charset="0"/>
                          <a:ea typeface="Calibri" pitchFamily="34" charset="-122"/>
                          <a:cs typeface="Calibri" pitchFamily="34" charset="-120"/>
                        </a:rPr>
                        <a:t>8</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Strong fit</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$30–40K  or  $85–100K</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F97316"/>
                          </a:solidFill>
                          <a:latin typeface="Calibri" pitchFamily="34" charset="0"/>
                          <a:ea typeface="Calibri" pitchFamily="34" charset="-122"/>
                          <a:cs typeface="Calibri" pitchFamily="34" charset="-120"/>
                        </a:rPr>
                        <a:t>5</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Marginal</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&lt; $30K  or  &gt; $100K</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DC2626"/>
                          </a:solidFill>
                          <a:latin typeface="Calibri" pitchFamily="34" charset="0"/>
                          <a:ea typeface="Calibri" pitchFamily="34" charset="-122"/>
                          <a:cs typeface="Calibri" pitchFamily="34" charset="-120"/>
                        </a:rPr>
                        <a:t>2</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Poor fit</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 name="Shape 11"/>
          <p:cNvSpPr/>
          <p:nvPr/>
        </p:nvSpPr>
        <p:spPr>
          <a:xfrm>
            <a:off x="6245352" y="2011680"/>
            <a:ext cx="5486400" cy="42519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15" name="Shape 12"/>
          <p:cNvSpPr/>
          <p:nvPr/>
        </p:nvSpPr>
        <p:spPr>
          <a:xfrm>
            <a:off x="6245352" y="2011680"/>
            <a:ext cx="5486400" cy="109728"/>
          </a:xfrm>
          <a:prstGeom prst="rect">
            <a:avLst/>
          </a:prstGeom>
          <a:solidFill>
            <a:srgbClr val="0D9488"/>
          </a:solidFill>
          <a:ln w="12700">
            <a:solidFill>
              <a:srgbClr val="0D9488"/>
            </a:solidFill>
            <a:prstDash val="solid"/>
          </a:ln>
        </p:spPr>
        <p:txBody>
          <a:bodyPr/>
          <a:lstStyle/>
          <a:p>
            <a:endParaRPr lang="en-US"/>
          </a:p>
        </p:txBody>
      </p:sp>
      <p:sp>
        <p:nvSpPr>
          <p:cNvPr id="16" name="Text 13"/>
          <p:cNvSpPr/>
          <p:nvPr/>
        </p:nvSpPr>
        <p:spPr>
          <a:xfrm>
            <a:off x="6565392" y="2240280"/>
            <a:ext cx="5029200" cy="274320"/>
          </a:xfrm>
          <a:prstGeom prst="rect">
            <a:avLst/>
          </a:prstGeom>
          <a:noFill/>
          <a:ln/>
        </p:spPr>
        <p:txBody>
          <a:bodyPr wrap="square" lIns="0" tIns="0" rIns="0" bIns="0" rtlCol="0" anchor="ctr"/>
          <a:lstStyle/>
          <a:p>
            <a:pPr marL="0" indent="0">
              <a:buNone/>
            </a:pPr>
            <a:r>
              <a:rPr lang="en-US" sz="1000" b="1" kern="0" spc="400" dirty="0">
                <a:solidFill>
                  <a:srgbClr val="0D9488"/>
                </a:solidFill>
                <a:latin typeface="Calibri" pitchFamily="34" charset="0"/>
                <a:ea typeface="Calibri" pitchFamily="34" charset="-122"/>
                <a:cs typeface="Calibri" pitchFamily="34" charset="-120"/>
              </a:rPr>
              <a:t>POPULATION SCORE  ·  WEIGHT 45%</a:t>
            </a:r>
            <a:endParaRPr lang="en-US" sz="1000" dirty="0"/>
          </a:p>
        </p:txBody>
      </p:sp>
      <p:sp>
        <p:nvSpPr>
          <p:cNvPr id="17" name="Text 14"/>
          <p:cNvSpPr/>
          <p:nvPr/>
        </p:nvSpPr>
        <p:spPr>
          <a:xfrm>
            <a:off x="6565392" y="2514600"/>
            <a:ext cx="5029200" cy="365760"/>
          </a:xfrm>
          <a:prstGeom prst="rect">
            <a:avLst/>
          </a:prstGeom>
          <a:noFill/>
          <a:ln/>
        </p:spPr>
        <p:txBody>
          <a:bodyPr wrap="square" lIns="0" tIns="0" rIns="0" bIns="0" rtlCol="0" anchor="ctr"/>
          <a:lstStyle/>
          <a:p>
            <a:pPr marL="0" indent="0">
              <a:buNone/>
            </a:pPr>
            <a:r>
              <a:rPr lang="en-US" sz="1800" b="1" dirty="0">
                <a:solidFill>
                  <a:srgbClr val="0F172A"/>
                </a:solidFill>
                <a:latin typeface="Calibri" pitchFamily="34" charset="0"/>
                <a:ea typeface="Calibri" pitchFamily="34" charset="-122"/>
                <a:cs typeface="Calibri" pitchFamily="34" charset="-120"/>
              </a:rPr>
              <a:t>Working-age population concentration</a:t>
            </a:r>
            <a:endParaRPr lang="en-US" sz="1800" dirty="0"/>
          </a:p>
        </p:txBody>
      </p:sp>
      <p:sp>
        <p:nvSpPr>
          <p:cNvPr id="18" name="Text 15"/>
          <p:cNvSpPr/>
          <p:nvPr/>
        </p:nvSpPr>
        <p:spPr>
          <a:xfrm>
            <a:off x="6565392" y="2907792"/>
            <a:ext cx="5029200" cy="777240"/>
          </a:xfrm>
          <a:prstGeom prst="rect">
            <a:avLst/>
          </a:prstGeom>
          <a:noFill/>
          <a:ln/>
        </p:spPr>
        <p:txBody>
          <a:bodyPr wrap="square" lIns="0" tIns="0" rIns="0" bIns="0" rtlCol="0" anchor="ctr"/>
          <a:lstStyle/>
          <a:p>
            <a:pPr marL="0" indent="0">
              <a:buNone/>
            </a:pPr>
            <a:r>
              <a:rPr lang="en-US" sz="1100" i="1" dirty="0">
                <a:solidFill>
                  <a:srgbClr val="64748B"/>
                </a:solidFill>
                <a:latin typeface="Calibri" pitchFamily="34" charset="0"/>
                <a:ea typeface="Calibri" pitchFamily="34" charset="-122"/>
                <a:cs typeface="Calibri" pitchFamily="34" charset="-120"/>
              </a:rPr>
              <a:t>Calculated for each tract: percentage of population aged 18–44, summed from 16 ACS sex-and-age fields using a custom Arcade expression.</a:t>
            </a:r>
            <a:endParaRPr lang="en-US" sz="1100" dirty="0"/>
          </a:p>
        </p:txBody>
      </p:sp>
      <p:graphicFrame>
        <p:nvGraphicFramePr>
          <p:cNvPr id="13" name="Table 1"/>
          <p:cNvGraphicFramePr>
            <a:graphicFrameLocks noGrp="1"/>
          </p:cNvGraphicFramePr>
          <p:nvPr>
            <p:extLst>
              <p:ext uri="{D42A27DB-BD31-4B8C-83A1-F6EECF244321}">
                <p14:modId xmlns:p14="http://schemas.microsoft.com/office/powerpoint/2010/main" val="1579011935"/>
              </p:ext>
            </p:extLst>
          </p:nvPr>
        </p:nvGraphicFramePr>
        <p:xfrm>
          <a:off x="6565392" y="3794760"/>
          <a:ext cx="4846320" cy="1920240"/>
        </p:xfrm>
        <a:graphic>
          <a:graphicData uri="http://schemas.openxmlformats.org/drawingml/2006/table">
            <a:tbl>
              <a:tblPr/>
              <a:tblGrid>
                <a:gridCol w="2194560">
                  <a:extLst>
                    <a:ext uri="{9D8B030D-6E8A-4147-A177-3AD203B41FA5}">
                      <a16:colId xmlns:a16="http://schemas.microsoft.com/office/drawing/2014/main" val="20000"/>
                    </a:ext>
                  </a:extLst>
                </a:gridCol>
                <a:gridCol w="6400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tblGrid>
              <a:tr h="384048">
                <a:tc>
                  <a:txBody>
                    <a:bodyPr/>
                    <a:lstStyle/>
                    <a:p>
                      <a:pPr marL="0" indent="0">
                        <a:buNone/>
                      </a:pPr>
                      <a:r>
                        <a:rPr lang="en-US" sz="1000" b="1" dirty="0">
                          <a:solidFill>
                            <a:srgbClr val="64748B"/>
                          </a:solidFill>
                          <a:latin typeface="Calibri" pitchFamily="34" charset="0"/>
                          <a:ea typeface="Calibri" pitchFamily="34" charset="-122"/>
                          <a:cs typeface="Calibri" pitchFamily="34" charset="-120"/>
                        </a:rPr>
                        <a:t>% AGED 18–44</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tc>
                  <a:txBody>
                    <a:bodyPr/>
                    <a:lstStyle/>
                    <a:p>
                      <a:pPr marL="0" indent="0" algn="ctr">
                        <a:buNone/>
                      </a:pPr>
                      <a:r>
                        <a:rPr lang="en-US" sz="1000" b="1" dirty="0">
                          <a:solidFill>
                            <a:srgbClr val="64748B"/>
                          </a:solidFill>
                          <a:latin typeface="Calibri" pitchFamily="34" charset="0"/>
                          <a:ea typeface="Calibri" pitchFamily="34" charset="-122"/>
                          <a:cs typeface="Calibri" pitchFamily="34" charset="-120"/>
                        </a:rPr>
                        <a:t>SCORE</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tc>
                  <a:txBody>
                    <a:bodyPr/>
                    <a:lstStyle/>
                    <a:p>
                      <a:pPr marL="0" indent="0">
                        <a:buNone/>
                      </a:pPr>
                      <a:r>
                        <a:rPr lang="en-US" sz="1000" b="1" dirty="0">
                          <a:solidFill>
                            <a:srgbClr val="64748B"/>
                          </a:solidFill>
                          <a:latin typeface="Calibri" pitchFamily="34" charset="0"/>
                          <a:ea typeface="Calibri" pitchFamily="34" charset="-122"/>
                          <a:cs typeface="Calibri" pitchFamily="34" charset="-120"/>
                        </a:rPr>
                        <a:t>FIT</a:t>
                      </a:r>
                      <a:endParaRPr lang="en-US" sz="10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solidFill>
                      <a:srgbClr val="F1F5F9"/>
                    </a:solidFill>
                  </a:tcPr>
                </a:tc>
                <a:extLst>
                  <a:ext uri="{0D108BD9-81ED-4DB2-BD59-A6C34878D82A}">
                    <a16:rowId xmlns:a16="http://schemas.microsoft.com/office/drawing/2014/main" val="10000"/>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&gt; 50%</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F59E0B"/>
                          </a:solidFill>
                          <a:latin typeface="Calibri" pitchFamily="34" charset="0"/>
                          <a:ea typeface="Calibri" pitchFamily="34" charset="-122"/>
                          <a:cs typeface="Calibri" pitchFamily="34" charset="-120"/>
                        </a:rPr>
                        <a:t>10</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Densely young</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40 – 50%</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B45309"/>
                          </a:solidFill>
                          <a:latin typeface="Calibri" pitchFamily="34" charset="0"/>
                          <a:ea typeface="Calibri" pitchFamily="34" charset="-122"/>
                          <a:cs typeface="Calibri" pitchFamily="34" charset="-120"/>
                        </a:rPr>
                        <a:t>8</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Strong</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2"/>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30 – 40%</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F97316"/>
                          </a:solidFill>
                          <a:latin typeface="Calibri" pitchFamily="34" charset="0"/>
                          <a:ea typeface="Calibri" pitchFamily="34" charset="-122"/>
                          <a:cs typeface="Calibri" pitchFamily="34" charset="-120"/>
                        </a:rPr>
                        <a:t>5</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Average</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100" dirty="0">
                          <a:solidFill>
                            <a:srgbClr val="0F172A"/>
                          </a:solidFill>
                          <a:latin typeface="Calibri" pitchFamily="34" charset="0"/>
                          <a:ea typeface="Calibri" pitchFamily="34" charset="-122"/>
                          <a:cs typeface="Calibri" pitchFamily="34" charset="-120"/>
                        </a:rPr>
                        <a:t>&lt; 30%</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lgn="ctr">
                        <a:buNone/>
                      </a:pPr>
                      <a:r>
                        <a:rPr lang="en-US" sz="1300" b="1" dirty="0">
                          <a:solidFill>
                            <a:srgbClr val="DC2626"/>
                          </a:solidFill>
                          <a:latin typeface="Calibri" pitchFamily="34" charset="0"/>
                          <a:ea typeface="Calibri" pitchFamily="34" charset="-122"/>
                          <a:cs typeface="Calibri" pitchFamily="34" charset="-120"/>
                        </a:rPr>
                        <a:t>1–3</a:t>
                      </a:r>
                      <a:endParaRPr lang="en-US" sz="13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tc>
                  <a:txBody>
                    <a:bodyPr/>
                    <a:lstStyle/>
                    <a:p>
                      <a:pPr marL="0" indent="0">
                        <a:buNone/>
                      </a:pPr>
                      <a:r>
                        <a:rPr lang="en-US" sz="1100" i="1" dirty="0">
                          <a:solidFill>
                            <a:srgbClr val="0F172A"/>
                          </a:solidFill>
                          <a:latin typeface="Calibri" pitchFamily="34" charset="0"/>
                          <a:ea typeface="Calibri" pitchFamily="34" charset="-122"/>
                          <a:cs typeface="Calibri" pitchFamily="34" charset="-120"/>
                        </a:rPr>
                        <a:t>Weak / older skew</a:t>
                      </a:r>
                      <a:endParaRPr lang="en-US" sz="1100" dirty="0">
                        <a:latin typeface="Calibri" charset="0"/>
                        <a:ea typeface="Calibri" charset="0"/>
                        <a:cs typeface="Calibri" charset="0"/>
                      </a:endParaRPr>
                    </a:p>
                  </a:txBody>
                  <a:tcPr anchor="ctr">
                    <a:lnL w="6350" cap="flat" cmpd="sng" algn="ctr">
                      <a:solidFill>
                        <a:srgbClr val="CBD5E1"/>
                      </a:solidFill>
                      <a:prstDash val="solid"/>
                      <a:round/>
                      <a:headEnd type="none" w="med" len="med"/>
                      <a:tailEnd type="none" w="med" len="med"/>
                    </a:lnL>
                    <a:lnR w="6350" cap="flat" cmpd="sng" algn="ctr">
                      <a:solidFill>
                        <a:srgbClr val="CBD5E1"/>
                      </a:solidFill>
                      <a:prstDash val="solid"/>
                      <a:round/>
                      <a:headEnd type="none" w="med" len="med"/>
                      <a:tailEnd type="none" w="med" len="med"/>
                    </a:lnR>
                    <a:lnT w="6350" cap="flat" cmpd="sng" algn="ctr">
                      <a:solidFill>
                        <a:srgbClr val="CBD5E1"/>
                      </a:solidFill>
                      <a:prstDash val="solid"/>
                      <a:round/>
                      <a:headEnd type="none" w="med" len="med"/>
                      <a:tailEnd type="none" w="med" len="med"/>
                    </a:lnT>
                    <a:lnB w="6350" cap="flat" cmpd="sng" algn="ctr">
                      <a:solidFill>
                        <a:srgbClr val="CBD5E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0" name="Text 16"/>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136217"/>
    </mc:Choice>
    <mc:Fallback>
      <p:transition spd="slow" advTm="13621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06  ·  COMBINED SUITABILITY</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7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Final Score</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Income and demographic scores combined into a single weighted index</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103120"/>
            <a:ext cx="11247120" cy="1645920"/>
          </a:xfrm>
          <a:prstGeom prst="rect">
            <a:avLst/>
          </a:prstGeom>
          <a:solidFill>
            <a:srgbClr val="0F172A"/>
          </a:solidFill>
          <a:ln w="12700">
            <a:solidFill>
              <a:srgbClr val="0F172A"/>
            </a:solidFill>
            <a:prstDash val="solid"/>
          </a:ln>
          <a:effectLst>
            <a:outerShdw blurRad="101600" dist="25400" dir="8100000" algn="bl" rotWithShape="0">
              <a:srgbClr val="000000">
                <a:alpha val="12000"/>
              </a:srgbClr>
            </a:outerShdw>
          </a:effectLst>
        </p:spPr>
        <p:txBody>
          <a:bodyPr/>
          <a:lstStyle/>
          <a:p>
            <a:endParaRPr lang="en-US"/>
          </a:p>
        </p:txBody>
      </p:sp>
      <p:sp>
        <p:nvSpPr>
          <p:cNvPr id="9" name="Text 7"/>
          <p:cNvSpPr/>
          <p:nvPr/>
        </p:nvSpPr>
        <p:spPr>
          <a:xfrm>
            <a:off x="777240" y="2240280"/>
            <a:ext cx="10607040" cy="274320"/>
          </a:xfrm>
          <a:prstGeom prst="rect">
            <a:avLst/>
          </a:prstGeom>
          <a:noFill/>
          <a:ln/>
        </p:spPr>
        <p:txBody>
          <a:bodyPr wrap="square" lIns="0" tIns="0" rIns="0" bIns="0" rtlCol="0" anchor="ctr"/>
          <a:lstStyle/>
          <a:p>
            <a:pPr marL="0" indent="0">
              <a:buNone/>
            </a:pPr>
            <a:r>
              <a:rPr lang="en-US" sz="1000" b="1" kern="0" spc="400" dirty="0">
                <a:solidFill>
                  <a:srgbClr val="F59E0B"/>
                </a:solidFill>
                <a:latin typeface="Calibri" pitchFamily="34" charset="0"/>
                <a:ea typeface="Calibri" pitchFamily="34" charset="-122"/>
                <a:cs typeface="Calibri" pitchFamily="34" charset="-120"/>
              </a:rPr>
              <a:t>THE FORMULA</a:t>
            </a:r>
            <a:endParaRPr lang="en-US" sz="1000" dirty="0"/>
          </a:p>
        </p:txBody>
      </p:sp>
      <p:sp>
        <p:nvSpPr>
          <p:cNvPr id="10" name="Text 8"/>
          <p:cNvSpPr/>
          <p:nvPr/>
        </p:nvSpPr>
        <p:spPr>
          <a:xfrm>
            <a:off x="777240" y="2606040"/>
            <a:ext cx="10607040" cy="1005840"/>
          </a:xfrm>
          <a:prstGeom prst="rect">
            <a:avLst/>
          </a:prstGeom>
          <a:noFill/>
          <a:ln/>
        </p:spPr>
        <p:txBody>
          <a:bodyPr wrap="square" lIns="0" tIns="0" rIns="0" bIns="0" rtlCol="0" anchor="ctr"/>
          <a:lstStyle/>
          <a:p>
            <a:pPr marL="0" indent="0" algn="ctr">
              <a:buNone/>
            </a:pPr>
            <a:r>
              <a:rPr lang="en-US" sz="2600" i="1" dirty="0">
                <a:solidFill>
                  <a:srgbClr val="FFFFFF"/>
                </a:solidFill>
                <a:latin typeface="Georgia" pitchFamily="34" charset="0"/>
                <a:ea typeface="Georgia" pitchFamily="34" charset="-122"/>
                <a:cs typeface="Georgia" pitchFamily="34" charset="-120"/>
              </a:rPr>
              <a:t>Final Score  =  </a:t>
            </a:r>
            <a:r>
              <a:rPr lang="en-US" sz="2600" dirty="0">
                <a:solidFill>
                  <a:srgbClr val="64748B"/>
                </a:solidFill>
                <a:latin typeface="Georgia" pitchFamily="34" charset="0"/>
                <a:ea typeface="Georgia" pitchFamily="34" charset="-122"/>
                <a:cs typeface="Georgia" pitchFamily="34" charset="-120"/>
              </a:rPr>
              <a:t>(</a:t>
            </a:r>
            <a:r>
              <a:rPr lang="en-US" sz="2600" b="1" i="1" dirty="0">
                <a:solidFill>
                  <a:srgbClr val="F59E0B"/>
                </a:solidFill>
                <a:latin typeface="Georgia" pitchFamily="34" charset="0"/>
                <a:ea typeface="Georgia" pitchFamily="34" charset="-122"/>
                <a:cs typeface="Georgia" pitchFamily="34" charset="-120"/>
              </a:rPr>
              <a:t>Income Score</a:t>
            </a:r>
            <a:r>
              <a:rPr lang="en-US" sz="2600" dirty="0">
                <a:solidFill>
                  <a:srgbClr val="FFFFFF"/>
                </a:solidFill>
                <a:latin typeface="Georgia" pitchFamily="34" charset="0"/>
                <a:ea typeface="Georgia" pitchFamily="34" charset="-122"/>
                <a:cs typeface="Georgia" pitchFamily="34" charset="-120"/>
              </a:rPr>
              <a:t> × 0.55</a:t>
            </a:r>
            <a:r>
              <a:rPr lang="en-US" sz="2600" dirty="0">
                <a:solidFill>
                  <a:srgbClr val="64748B"/>
                </a:solidFill>
                <a:latin typeface="Georgia" pitchFamily="34" charset="0"/>
                <a:ea typeface="Georgia" pitchFamily="34" charset="-122"/>
                <a:cs typeface="Georgia" pitchFamily="34" charset="-120"/>
              </a:rPr>
              <a:t>)  +  (</a:t>
            </a:r>
            <a:r>
              <a:rPr lang="en-US" sz="2600" b="1" i="1" dirty="0">
                <a:solidFill>
                  <a:srgbClr val="0D9488"/>
                </a:solidFill>
                <a:latin typeface="Georgia" pitchFamily="34" charset="0"/>
                <a:ea typeface="Georgia" pitchFamily="34" charset="-122"/>
                <a:cs typeface="Georgia" pitchFamily="34" charset="-120"/>
              </a:rPr>
              <a:t>Population Score</a:t>
            </a:r>
            <a:r>
              <a:rPr lang="en-US" sz="2600" dirty="0">
                <a:solidFill>
                  <a:srgbClr val="FFFFFF"/>
                </a:solidFill>
                <a:latin typeface="Georgia" pitchFamily="34" charset="0"/>
                <a:ea typeface="Georgia" pitchFamily="34" charset="-122"/>
                <a:cs typeface="Georgia" pitchFamily="34" charset="-120"/>
              </a:rPr>
              <a:t> × 0.45</a:t>
            </a:r>
            <a:r>
              <a:rPr lang="en-US" sz="2600" dirty="0">
                <a:solidFill>
                  <a:srgbClr val="64748B"/>
                </a:solidFill>
                <a:latin typeface="Georgia" pitchFamily="34" charset="0"/>
                <a:ea typeface="Georgia" pitchFamily="34" charset="-122"/>
                <a:cs typeface="Georgia" pitchFamily="34" charset="-120"/>
              </a:rPr>
              <a:t>)</a:t>
            </a:r>
            <a:endParaRPr lang="en-US" sz="2600" dirty="0"/>
          </a:p>
        </p:txBody>
      </p:sp>
      <p:sp>
        <p:nvSpPr>
          <p:cNvPr id="11" name="Text 9"/>
          <p:cNvSpPr/>
          <p:nvPr/>
        </p:nvSpPr>
        <p:spPr>
          <a:xfrm>
            <a:off x="457200" y="4023360"/>
            <a:ext cx="11247120" cy="274320"/>
          </a:xfrm>
          <a:prstGeom prst="rect">
            <a:avLst/>
          </a:prstGeom>
          <a:noFill/>
          <a:ln/>
        </p:spPr>
        <p:txBody>
          <a:bodyPr wrap="square" lIns="0" tIns="0" rIns="0" bIns="0" rtlCol="0" anchor="ctr"/>
          <a:lstStyle/>
          <a:p>
            <a:pPr marL="0" indent="0" algn="ctr">
              <a:buNone/>
            </a:pPr>
            <a:r>
              <a:rPr lang="en-US" sz="1100" b="1" kern="0" spc="400" dirty="0">
                <a:solidFill>
                  <a:srgbClr val="B45309"/>
                </a:solidFill>
                <a:latin typeface="Calibri" pitchFamily="34" charset="0"/>
                <a:ea typeface="Calibri" pitchFamily="34" charset="-122"/>
                <a:cs typeface="Calibri" pitchFamily="34" charset="-120"/>
              </a:rPr>
              <a:t>WHY 55 / 45?</a:t>
            </a:r>
            <a:endParaRPr lang="en-US" sz="1100" dirty="0"/>
          </a:p>
        </p:txBody>
      </p:sp>
      <p:sp>
        <p:nvSpPr>
          <p:cNvPr id="12" name="Text 10"/>
          <p:cNvSpPr/>
          <p:nvPr/>
        </p:nvSpPr>
        <p:spPr>
          <a:xfrm>
            <a:off x="1371600" y="4297680"/>
            <a:ext cx="9418320" cy="1188720"/>
          </a:xfrm>
          <a:prstGeom prst="rect">
            <a:avLst/>
          </a:prstGeom>
          <a:noFill/>
          <a:ln/>
        </p:spPr>
        <p:txBody>
          <a:bodyPr wrap="square" lIns="0" tIns="0" rIns="0" bIns="0" rtlCol="0" anchor="t"/>
          <a:lstStyle/>
          <a:p>
            <a:pPr marL="0" indent="0" algn="ctr">
              <a:buNone/>
            </a:pPr>
            <a:r>
              <a:rPr lang="en-US" sz="1300" i="1" dirty="0">
                <a:solidFill>
                  <a:srgbClr val="64748B"/>
                </a:solidFill>
                <a:latin typeface="Calibri" pitchFamily="34" charset="0"/>
                <a:ea typeface="Calibri" pitchFamily="34" charset="-122"/>
                <a:cs typeface="Calibri" pitchFamily="34" charset="-120"/>
              </a:rPr>
              <a:t>Income is the slightly stronger predictor of Planet Fitness performance — the brand's pricing model depends on a specific household-income band. Population density of the 18–44 demographic is a close second: without enough target-age residents in walking or short-driving distance, even a perfect income match will struggle to fill memberships.</a:t>
            </a:r>
            <a:endParaRPr lang="en-US" sz="1300" dirty="0"/>
          </a:p>
        </p:txBody>
      </p:sp>
      <p:sp>
        <p:nvSpPr>
          <p:cNvPr id="13" name="Shape 11"/>
          <p:cNvSpPr/>
          <p:nvPr/>
        </p:nvSpPr>
        <p:spPr>
          <a:xfrm>
            <a:off x="914400" y="5623560"/>
            <a:ext cx="3200400" cy="640080"/>
          </a:xfrm>
          <a:prstGeom prst="rect">
            <a:avLst/>
          </a:prstGeom>
          <a:solidFill>
            <a:srgbClr val="FAFAF7"/>
          </a:solidFill>
          <a:ln w="9525">
            <a:solidFill>
              <a:srgbClr val="CBD5E1"/>
            </a:solidFill>
            <a:prstDash val="solid"/>
          </a:ln>
        </p:spPr>
        <p:txBody>
          <a:bodyPr/>
          <a:lstStyle/>
          <a:p>
            <a:endParaRPr lang="en-US"/>
          </a:p>
        </p:txBody>
      </p:sp>
      <p:sp>
        <p:nvSpPr>
          <p:cNvPr id="14" name="Shape 12"/>
          <p:cNvSpPr/>
          <p:nvPr/>
        </p:nvSpPr>
        <p:spPr>
          <a:xfrm>
            <a:off x="914400" y="5623560"/>
            <a:ext cx="91440" cy="640080"/>
          </a:xfrm>
          <a:prstGeom prst="rect">
            <a:avLst/>
          </a:prstGeom>
          <a:solidFill>
            <a:srgbClr val="F59E0B"/>
          </a:solidFill>
          <a:ln w="12700">
            <a:solidFill>
              <a:srgbClr val="F59E0B"/>
            </a:solidFill>
            <a:prstDash val="solid"/>
          </a:ln>
        </p:spPr>
        <p:txBody>
          <a:bodyPr/>
          <a:lstStyle/>
          <a:p>
            <a:endParaRPr lang="en-US"/>
          </a:p>
        </p:txBody>
      </p:sp>
      <p:sp>
        <p:nvSpPr>
          <p:cNvPr id="15" name="Text 13"/>
          <p:cNvSpPr/>
          <p:nvPr/>
        </p:nvSpPr>
        <p:spPr>
          <a:xfrm>
            <a:off x="1143000" y="5623560"/>
            <a:ext cx="2926080" cy="64008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(10 × 0.55) + (10 × 0.45) = </a:t>
            </a:r>
            <a:r>
              <a:rPr lang="en-US" sz="1600" b="1" dirty="0">
                <a:solidFill>
                  <a:srgbClr val="F59E0B"/>
                </a:solidFill>
                <a:latin typeface="Calibri" pitchFamily="34" charset="0"/>
                <a:ea typeface="Calibri" pitchFamily="34" charset="-122"/>
                <a:cs typeface="Calibri" pitchFamily="34" charset="-120"/>
              </a:rPr>
              <a:t>10.0</a:t>
            </a:r>
            <a:r>
              <a:rPr lang="en-US" sz="1000" i="1" dirty="0">
                <a:solidFill>
                  <a:srgbClr val="0F172A"/>
                </a:solidFill>
                <a:latin typeface="Calibri" pitchFamily="34" charset="0"/>
                <a:ea typeface="Calibri" pitchFamily="34" charset="-122"/>
                <a:cs typeface="Calibri" pitchFamily="34" charset="-120"/>
              </a:rPr>
              <a:t>   Bullseye site</a:t>
            </a:r>
            <a:endParaRPr lang="en-US" sz="1000" dirty="0"/>
          </a:p>
        </p:txBody>
      </p:sp>
      <p:sp>
        <p:nvSpPr>
          <p:cNvPr id="16" name="Shape 14"/>
          <p:cNvSpPr/>
          <p:nvPr/>
        </p:nvSpPr>
        <p:spPr>
          <a:xfrm>
            <a:off x="4572000" y="5623560"/>
            <a:ext cx="3200400" cy="640080"/>
          </a:xfrm>
          <a:prstGeom prst="rect">
            <a:avLst/>
          </a:prstGeom>
          <a:solidFill>
            <a:srgbClr val="FAFAF7"/>
          </a:solidFill>
          <a:ln w="9525">
            <a:solidFill>
              <a:srgbClr val="CBD5E1"/>
            </a:solidFill>
            <a:prstDash val="solid"/>
          </a:ln>
        </p:spPr>
        <p:txBody>
          <a:bodyPr/>
          <a:lstStyle/>
          <a:p>
            <a:endParaRPr lang="en-US"/>
          </a:p>
        </p:txBody>
      </p:sp>
      <p:sp>
        <p:nvSpPr>
          <p:cNvPr id="17" name="Shape 15"/>
          <p:cNvSpPr/>
          <p:nvPr/>
        </p:nvSpPr>
        <p:spPr>
          <a:xfrm>
            <a:off x="4572000" y="5623560"/>
            <a:ext cx="91440" cy="640080"/>
          </a:xfrm>
          <a:prstGeom prst="rect">
            <a:avLst/>
          </a:prstGeom>
          <a:solidFill>
            <a:srgbClr val="B45309"/>
          </a:solidFill>
          <a:ln w="12700">
            <a:solidFill>
              <a:srgbClr val="B45309"/>
            </a:solidFill>
            <a:prstDash val="solid"/>
          </a:ln>
        </p:spPr>
        <p:txBody>
          <a:bodyPr/>
          <a:lstStyle/>
          <a:p>
            <a:endParaRPr lang="en-US"/>
          </a:p>
        </p:txBody>
      </p:sp>
      <p:sp>
        <p:nvSpPr>
          <p:cNvPr id="18" name="Text 16"/>
          <p:cNvSpPr/>
          <p:nvPr/>
        </p:nvSpPr>
        <p:spPr>
          <a:xfrm>
            <a:off x="4800600" y="5623560"/>
            <a:ext cx="2926080" cy="64008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(10 × 0.55) + (8 × 0.45) = </a:t>
            </a:r>
            <a:r>
              <a:rPr lang="en-US" sz="1600" b="1" dirty="0">
                <a:solidFill>
                  <a:srgbClr val="B45309"/>
                </a:solidFill>
                <a:latin typeface="Calibri" pitchFamily="34" charset="0"/>
                <a:ea typeface="Calibri" pitchFamily="34" charset="-122"/>
                <a:cs typeface="Calibri" pitchFamily="34" charset="-120"/>
              </a:rPr>
              <a:t>9.1</a:t>
            </a:r>
            <a:r>
              <a:rPr lang="en-US" sz="1000" i="1" dirty="0">
                <a:solidFill>
                  <a:srgbClr val="0F172A"/>
                </a:solidFill>
                <a:latin typeface="Calibri" pitchFamily="34" charset="0"/>
                <a:ea typeface="Calibri" pitchFamily="34" charset="-122"/>
                <a:cs typeface="Calibri" pitchFamily="34" charset="-120"/>
              </a:rPr>
              <a:t>   Strong fit</a:t>
            </a:r>
            <a:endParaRPr lang="en-US" sz="1000" dirty="0"/>
          </a:p>
        </p:txBody>
      </p:sp>
      <p:sp>
        <p:nvSpPr>
          <p:cNvPr id="19" name="Shape 17"/>
          <p:cNvSpPr/>
          <p:nvPr/>
        </p:nvSpPr>
        <p:spPr>
          <a:xfrm>
            <a:off x="8229600" y="5623560"/>
            <a:ext cx="3200400" cy="640080"/>
          </a:xfrm>
          <a:prstGeom prst="rect">
            <a:avLst/>
          </a:prstGeom>
          <a:solidFill>
            <a:srgbClr val="FAFAF7"/>
          </a:solidFill>
          <a:ln w="9525">
            <a:solidFill>
              <a:srgbClr val="CBD5E1"/>
            </a:solidFill>
            <a:prstDash val="solid"/>
          </a:ln>
        </p:spPr>
        <p:txBody>
          <a:bodyPr/>
          <a:lstStyle/>
          <a:p>
            <a:endParaRPr lang="en-US"/>
          </a:p>
        </p:txBody>
      </p:sp>
      <p:sp>
        <p:nvSpPr>
          <p:cNvPr id="20" name="Shape 18"/>
          <p:cNvSpPr/>
          <p:nvPr/>
        </p:nvSpPr>
        <p:spPr>
          <a:xfrm>
            <a:off x="8229600" y="5623560"/>
            <a:ext cx="91440" cy="640080"/>
          </a:xfrm>
          <a:prstGeom prst="rect">
            <a:avLst/>
          </a:prstGeom>
          <a:solidFill>
            <a:srgbClr val="F97316"/>
          </a:solidFill>
          <a:ln w="12700">
            <a:solidFill>
              <a:srgbClr val="F97316"/>
            </a:solidFill>
            <a:prstDash val="solid"/>
          </a:ln>
        </p:spPr>
        <p:txBody>
          <a:bodyPr/>
          <a:lstStyle/>
          <a:p>
            <a:endParaRPr lang="en-US"/>
          </a:p>
        </p:txBody>
      </p:sp>
      <p:sp>
        <p:nvSpPr>
          <p:cNvPr id="21" name="Text 19"/>
          <p:cNvSpPr/>
          <p:nvPr/>
        </p:nvSpPr>
        <p:spPr>
          <a:xfrm>
            <a:off x="8458200" y="5623560"/>
            <a:ext cx="2926080" cy="64008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(5 × 0.55) + (8 × 0.45) = </a:t>
            </a:r>
            <a:r>
              <a:rPr lang="en-US" sz="1600" b="1" dirty="0">
                <a:solidFill>
                  <a:srgbClr val="F97316"/>
                </a:solidFill>
                <a:latin typeface="Calibri" pitchFamily="34" charset="0"/>
                <a:ea typeface="Calibri" pitchFamily="34" charset="-122"/>
                <a:cs typeface="Calibri" pitchFamily="34" charset="-120"/>
              </a:rPr>
              <a:t>5.6</a:t>
            </a:r>
            <a:r>
              <a:rPr lang="en-US" sz="1000" i="1" dirty="0">
                <a:solidFill>
                  <a:srgbClr val="0F172A"/>
                </a:solidFill>
                <a:latin typeface="Calibri" pitchFamily="34" charset="0"/>
                <a:ea typeface="Calibri" pitchFamily="34" charset="-122"/>
                <a:cs typeface="Calibri" pitchFamily="34" charset="-120"/>
              </a:rPr>
              <a:t>   Marginal</a:t>
            </a:r>
            <a:endParaRPr lang="en-US" sz="1000" dirty="0"/>
          </a:p>
        </p:txBody>
      </p:sp>
      <p:sp>
        <p:nvSpPr>
          <p:cNvPr id="22" name="Text 20"/>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70532"/>
    </mc:Choice>
    <mc:Fallback>
      <p:transition spd="slow" advTm="7053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07  ·  RESULTS</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8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Rankings</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Mean Final Score across all candidate parcels, by jurisdiction</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sp>
        <p:nvSpPr>
          <p:cNvPr id="8" name="Shape 6"/>
          <p:cNvSpPr/>
          <p:nvPr/>
        </p:nvSpPr>
        <p:spPr>
          <a:xfrm>
            <a:off x="457200" y="2011680"/>
            <a:ext cx="6858000" cy="4251960"/>
          </a:xfrm>
          <a:prstGeom prst="rect">
            <a:avLst/>
          </a:prstGeom>
          <a:solidFill>
            <a:srgbClr val="FFFFFF"/>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9" name="Text 7"/>
          <p:cNvSpPr/>
          <p:nvPr/>
        </p:nvSpPr>
        <p:spPr>
          <a:xfrm>
            <a:off x="731520" y="2148840"/>
            <a:ext cx="6400800" cy="274320"/>
          </a:xfrm>
          <a:prstGeom prst="rect">
            <a:avLst/>
          </a:prstGeom>
          <a:noFill/>
          <a:ln/>
        </p:spPr>
        <p:txBody>
          <a:bodyPr wrap="square" lIns="0" tIns="0" rIns="0" bIns="0"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MEAN FINAL SCORE  ·  TOP 10 JURISDICTIONS</a:t>
            </a:r>
            <a:endParaRPr lang="en-US" sz="1000" dirty="0"/>
          </a:p>
        </p:txBody>
      </p:sp>
      <p:sp>
        <p:nvSpPr>
          <p:cNvPr id="10" name="Text 8"/>
          <p:cNvSpPr/>
          <p:nvPr/>
        </p:nvSpPr>
        <p:spPr>
          <a:xfrm>
            <a:off x="777240" y="2542032"/>
            <a:ext cx="1554480" cy="347472"/>
          </a:xfrm>
          <a:prstGeom prst="rect">
            <a:avLst/>
          </a:prstGeom>
          <a:noFill/>
          <a:ln/>
        </p:spPr>
        <p:txBody>
          <a:bodyPr wrap="square" lIns="0" tIns="0" rIns="0" bIns="0" rtlCol="0" anchor="ctr"/>
          <a:lstStyle/>
          <a:p>
            <a:pPr marL="0" indent="0">
              <a:buNone/>
            </a:pPr>
            <a:r>
              <a:rPr lang="en-US" sz="1100" b="1" dirty="0">
                <a:solidFill>
                  <a:srgbClr val="0F172A"/>
                </a:solidFill>
                <a:latin typeface="Calibri" pitchFamily="34" charset="0"/>
                <a:ea typeface="Calibri" pitchFamily="34" charset="-122"/>
                <a:cs typeface="Calibri" pitchFamily="34" charset="-120"/>
              </a:rPr>
              <a:t>La Mesa</a:t>
            </a:r>
            <a:endParaRPr lang="en-US" sz="1100" dirty="0"/>
          </a:p>
        </p:txBody>
      </p:sp>
      <p:sp>
        <p:nvSpPr>
          <p:cNvPr id="11" name="Shape 9"/>
          <p:cNvSpPr/>
          <p:nvPr/>
        </p:nvSpPr>
        <p:spPr>
          <a:xfrm>
            <a:off x="2423160" y="2615184"/>
            <a:ext cx="4389120" cy="201168"/>
          </a:xfrm>
          <a:prstGeom prst="rect">
            <a:avLst/>
          </a:prstGeom>
          <a:solidFill>
            <a:srgbClr val="F1F5F9"/>
          </a:solidFill>
          <a:ln w="12700">
            <a:solidFill>
              <a:srgbClr val="F1F5F9"/>
            </a:solidFill>
            <a:prstDash val="solid"/>
          </a:ln>
        </p:spPr>
        <p:txBody>
          <a:bodyPr/>
          <a:lstStyle/>
          <a:p>
            <a:endParaRPr lang="en-US"/>
          </a:p>
        </p:txBody>
      </p:sp>
      <p:sp>
        <p:nvSpPr>
          <p:cNvPr id="12" name="Shape 10"/>
          <p:cNvSpPr/>
          <p:nvPr/>
        </p:nvSpPr>
        <p:spPr>
          <a:xfrm>
            <a:off x="2423160" y="2615184"/>
            <a:ext cx="3502518" cy="201168"/>
          </a:xfrm>
          <a:prstGeom prst="rect">
            <a:avLst/>
          </a:prstGeom>
          <a:solidFill>
            <a:srgbClr val="F59E0B"/>
          </a:solidFill>
          <a:ln w="12700">
            <a:solidFill>
              <a:srgbClr val="F59E0B"/>
            </a:solidFill>
            <a:prstDash val="solid"/>
          </a:ln>
        </p:spPr>
        <p:txBody>
          <a:bodyPr/>
          <a:lstStyle/>
          <a:p>
            <a:endParaRPr lang="en-US"/>
          </a:p>
        </p:txBody>
      </p:sp>
      <p:sp>
        <p:nvSpPr>
          <p:cNvPr id="13" name="Text 11"/>
          <p:cNvSpPr/>
          <p:nvPr/>
        </p:nvSpPr>
        <p:spPr>
          <a:xfrm>
            <a:off x="5971398" y="2542032"/>
            <a:ext cx="640080" cy="347472"/>
          </a:xfrm>
          <a:prstGeom prst="rect">
            <a:avLst/>
          </a:prstGeom>
          <a:noFill/>
          <a:ln/>
        </p:spPr>
        <p:txBody>
          <a:bodyPr wrap="square" lIns="0" tIns="0" rIns="0" bIns="0" rtlCol="0" anchor="ctr"/>
          <a:lstStyle/>
          <a:p>
            <a:pPr marL="0" indent="0">
              <a:buNone/>
            </a:pPr>
            <a:r>
              <a:rPr lang="en-US" sz="1100" b="1" dirty="0">
                <a:solidFill>
                  <a:srgbClr val="F59E0B"/>
                </a:solidFill>
                <a:latin typeface="Calibri" pitchFamily="34" charset="0"/>
                <a:ea typeface="Calibri" pitchFamily="34" charset="-122"/>
                <a:cs typeface="Calibri" pitchFamily="34" charset="-120"/>
              </a:rPr>
              <a:t>7.98</a:t>
            </a:r>
            <a:endParaRPr lang="en-US" sz="1100" dirty="0"/>
          </a:p>
        </p:txBody>
      </p:sp>
      <p:sp>
        <p:nvSpPr>
          <p:cNvPr id="14" name="Text 12"/>
          <p:cNvSpPr/>
          <p:nvPr/>
        </p:nvSpPr>
        <p:spPr>
          <a:xfrm>
            <a:off x="6492240" y="2542032"/>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8</a:t>
            </a:r>
            <a:endParaRPr lang="en-US" sz="900" dirty="0"/>
          </a:p>
        </p:txBody>
      </p:sp>
      <p:sp>
        <p:nvSpPr>
          <p:cNvPr id="15" name="Text 13"/>
          <p:cNvSpPr/>
          <p:nvPr/>
        </p:nvSpPr>
        <p:spPr>
          <a:xfrm>
            <a:off x="777240" y="2889504"/>
            <a:ext cx="1554480" cy="347472"/>
          </a:xfrm>
          <a:prstGeom prst="rect">
            <a:avLst/>
          </a:prstGeom>
          <a:noFill/>
          <a:ln/>
        </p:spPr>
        <p:txBody>
          <a:bodyPr wrap="square" lIns="0" tIns="0" rIns="0" bIns="0" rtlCol="0" anchor="ctr"/>
          <a:lstStyle/>
          <a:p>
            <a:pPr marL="0" indent="0">
              <a:buNone/>
            </a:pPr>
            <a:r>
              <a:rPr lang="en-US" sz="1100" b="1" dirty="0">
                <a:solidFill>
                  <a:srgbClr val="0F172A"/>
                </a:solidFill>
                <a:latin typeface="Calibri" pitchFamily="34" charset="0"/>
                <a:ea typeface="Calibri" pitchFamily="34" charset="-122"/>
                <a:cs typeface="Calibri" pitchFamily="34" charset="-120"/>
              </a:rPr>
              <a:t>Oceanside</a:t>
            </a:r>
            <a:endParaRPr lang="en-US" sz="1100" dirty="0"/>
          </a:p>
        </p:txBody>
      </p:sp>
      <p:sp>
        <p:nvSpPr>
          <p:cNvPr id="16" name="Shape 14"/>
          <p:cNvSpPr/>
          <p:nvPr/>
        </p:nvSpPr>
        <p:spPr>
          <a:xfrm>
            <a:off x="2423160" y="2962656"/>
            <a:ext cx="4389120" cy="201168"/>
          </a:xfrm>
          <a:prstGeom prst="rect">
            <a:avLst/>
          </a:prstGeom>
          <a:solidFill>
            <a:srgbClr val="F1F5F9"/>
          </a:solidFill>
          <a:ln w="12700">
            <a:solidFill>
              <a:srgbClr val="F1F5F9"/>
            </a:solidFill>
            <a:prstDash val="solid"/>
          </a:ln>
        </p:spPr>
        <p:txBody>
          <a:bodyPr/>
          <a:lstStyle/>
          <a:p>
            <a:endParaRPr lang="en-US"/>
          </a:p>
        </p:txBody>
      </p:sp>
      <p:sp>
        <p:nvSpPr>
          <p:cNvPr id="17" name="Shape 15"/>
          <p:cNvSpPr/>
          <p:nvPr/>
        </p:nvSpPr>
        <p:spPr>
          <a:xfrm>
            <a:off x="2423160" y="2962656"/>
            <a:ext cx="2703698" cy="201168"/>
          </a:xfrm>
          <a:prstGeom prst="rect">
            <a:avLst/>
          </a:prstGeom>
          <a:solidFill>
            <a:srgbClr val="F97316"/>
          </a:solidFill>
          <a:ln w="12700">
            <a:solidFill>
              <a:srgbClr val="F97316"/>
            </a:solidFill>
            <a:prstDash val="solid"/>
          </a:ln>
        </p:spPr>
        <p:txBody>
          <a:bodyPr/>
          <a:lstStyle/>
          <a:p>
            <a:endParaRPr lang="en-US"/>
          </a:p>
        </p:txBody>
      </p:sp>
      <p:sp>
        <p:nvSpPr>
          <p:cNvPr id="18" name="Text 16"/>
          <p:cNvSpPr/>
          <p:nvPr/>
        </p:nvSpPr>
        <p:spPr>
          <a:xfrm>
            <a:off x="5172578" y="2889504"/>
            <a:ext cx="640080" cy="347472"/>
          </a:xfrm>
          <a:prstGeom prst="rect">
            <a:avLst/>
          </a:prstGeom>
          <a:noFill/>
          <a:ln/>
        </p:spPr>
        <p:txBody>
          <a:bodyPr wrap="square" lIns="0" tIns="0" rIns="0" bIns="0" rtlCol="0" anchor="ctr"/>
          <a:lstStyle/>
          <a:p>
            <a:pPr marL="0" indent="0">
              <a:buNone/>
            </a:pPr>
            <a:r>
              <a:rPr lang="en-US" sz="1100" b="1" dirty="0">
                <a:solidFill>
                  <a:srgbClr val="F97316"/>
                </a:solidFill>
                <a:latin typeface="Calibri" pitchFamily="34" charset="0"/>
                <a:ea typeface="Calibri" pitchFamily="34" charset="-122"/>
                <a:cs typeface="Calibri" pitchFamily="34" charset="-120"/>
              </a:rPr>
              <a:t>6.16</a:t>
            </a:r>
            <a:endParaRPr lang="en-US" sz="1100" dirty="0"/>
          </a:p>
        </p:txBody>
      </p:sp>
      <p:sp>
        <p:nvSpPr>
          <p:cNvPr id="19" name="Text 17"/>
          <p:cNvSpPr/>
          <p:nvPr/>
        </p:nvSpPr>
        <p:spPr>
          <a:xfrm>
            <a:off x="6492240" y="2889504"/>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93</a:t>
            </a:r>
            <a:endParaRPr lang="en-US" sz="900" dirty="0"/>
          </a:p>
        </p:txBody>
      </p:sp>
      <p:sp>
        <p:nvSpPr>
          <p:cNvPr id="20" name="Text 18"/>
          <p:cNvSpPr/>
          <p:nvPr/>
        </p:nvSpPr>
        <p:spPr>
          <a:xfrm>
            <a:off x="777240" y="3236976"/>
            <a:ext cx="1554480" cy="347472"/>
          </a:xfrm>
          <a:prstGeom prst="rect">
            <a:avLst/>
          </a:prstGeom>
          <a:noFill/>
          <a:ln/>
        </p:spPr>
        <p:txBody>
          <a:bodyPr wrap="square" lIns="0" tIns="0" rIns="0" bIns="0" rtlCol="0" anchor="ctr"/>
          <a:lstStyle/>
          <a:p>
            <a:pPr marL="0" indent="0">
              <a:buNone/>
            </a:pPr>
            <a:r>
              <a:rPr lang="en-US" sz="1100" b="1" dirty="0">
                <a:solidFill>
                  <a:srgbClr val="0F172A"/>
                </a:solidFill>
                <a:latin typeface="Calibri" pitchFamily="34" charset="0"/>
                <a:ea typeface="Calibri" pitchFamily="34" charset="-122"/>
                <a:cs typeface="Calibri" pitchFamily="34" charset="-120"/>
              </a:rPr>
              <a:t>Escondido</a:t>
            </a:r>
            <a:endParaRPr lang="en-US" sz="1100" dirty="0"/>
          </a:p>
        </p:txBody>
      </p:sp>
      <p:sp>
        <p:nvSpPr>
          <p:cNvPr id="21" name="Shape 19"/>
          <p:cNvSpPr/>
          <p:nvPr/>
        </p:nvSpPr>
        <p:spPr>
          <a:xfrm>
            <a:off x="2423160" y="3310128"/>
            <a:ext cx="4389120" cy="201168"/>
          </a:xfrm>
          <a:prstGeom prst="rect">
            <a:avLst/>
          </a:prstGeom>
          <a:solidFill>
            <a:srgbClr val="F1F5F9"/>
          </a:solidFill>
          <a:ln w="12700">
            <a:solidFill>
              <a:srgbClr val="F1F5F9"/>
            </a:solidFill>
            <a:prstDash val="solid"/>
          </a:ln>
        </p:spPr>
        <p:txBody>
          <a:bodyPr/>
          <a:lstStyle/>
          <a:p>
            <a:endParaRPr lang="en-US"/>
          </a:p>
        </p:txBody>
      </p:sp>
      <p:sp>
        <p:nvSpPr>
          <p:cNvPr id="22" name="Shape 20"/>
          <p:cNvSpPr/>
          <p:nvPr/>
        </p:nvSpPr>
        <p:spPr>
          <a:xfrm>
            <a:off x="2423160" y="3310128"/>
            <a:ext cx="2607137" cy="201168"/>
          </a:xfrm>
          <a:prstGeom prst="rect">
            <a:avLst/>
          </a:prstGeom>
          <a:solidFill>
            <a:srgbClr val="DC2626"/>
          </a:solidFill>
          <a:ln w="12700">
            <a:solidFill>
              <a:srgbClr val="DC2626"/>
            </a:solidFill>
            <a:prstDash val="solid"/>
          </a:ln>
        </p:spPr>
        <p:txBody>
          <a:bodyPr/>
          <a:lstStyle/>
          <a:p>
            <a:endParaRPr lang="en-US"/>
          </a:p>
        </p:txBody>
      </p:sp>
      <p:sp>
        <p:nvSpPr>
          <p:cNvPr id="23" name="Text 21"/>
          <p:cNvSpPr/>
          <p:nvPr/>
        </p:nvSpPr>
        <p:spPr>
          <a:xfrm>
            <a:off x="5076017" y="3236976"/>
            <a:ext cx="640080" cy="347472"/>
          </a:xfrm>
          <a:prstGeom prst="rect">
            <a:avLst/>
          </a:prstGeom>
          <a:noFill/>
          <a:ln/>
        </p:spPr>
        <p:txBody>
          <a:bodyPr wrap="square" lIns="0" tIns="0" rIns="0" bIns="0" rtlCol="0" anchor="ctr"/>
          <a:lstStyle/>
          <a:p>
            <a:pPr marL="0" indent="0">
              <a:buNone/>
            </a:pPr>
            <a:r>
              <a:rPr lang="en-US" sz="1100" b="1" dirty="0">
                <a:solidFill>
                  <a:srgbClr val="DC2626"/>
                </a:solidFill>
                <a:latin typeface="Calibri" pitchFamily="34" charset="0"/>
                <a:ea typeface="Calibri" pitchFamily="34" charset="-122"/>
                <a:cs typeface="Calibri" pitchFamily="34" charset="-120"/>
              </a:rPr>
              <a:t>5.94</a:t>
            </a:r>
            <a:endParaRPr lang="en-US" sz="1100" dirty="0"/>
          </a:p>
        </p:txBody>
      </p:sp>
      <p:sp>
        <p:nvSpPr>
          <p:cNvPr id="24" name="Text 22"/>
          <p:cNvSpPr/>
          <p:nvPr/>
        </p:nvSpPr>
        <p:spPr>
          <a:xfrm>
            <a:off x="6492240" y="3236976"/>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55</a:t>
            </a:r>
            <a:endParaRPr lang="en-US" sz="900" dirty="0"/>
          </a:p>
        </p:txBody>
      </p:sp>
      <p:sp>
        <p:nvSpPr>
          <p:cNvPr id="25" name="Text 23"/>
          <p:cNvSpPr/>
          <p:nvPr/>
        </p:nvSpPr>
        <p:spPr>
          <a:xfrm>
            <a:off x="777240" y="3584448"/>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Imperial Beach</a:t>
            </a:r>
            <a:endParaRPr lang="en-US" sz="1100" dirty="0"/>
          </a:p>
        </p:txBody>
      </p:sp>
      <p:sp>
        <p:nvSpPr>
          <p:cNvPr id="26" name="Shape 24"/>
          <p:cNvSpPr/>
          <p:nvPr/>
        </p:nvSpPr>
        <p:spPr>
          <a:xfrm>
            <a:off x="2423160" y="3657600"/>
            <a:ext cx="4389120" cy="201168"/>
          </a:xfrm>
          <a:prstGeom prst="rect">
            <a:avLst/>
          </a:prstGeom>
          <a:solidFill>
            <a:srgbClr val="F1F5F9"/>
          </a:solidFill>
          <a:ln w="12700">
            <a:solidFill>
              <a:srgbClr val="F1F5F9"/>
            </a:solidFill>
            <a:prstDash val="solid"/>
          </a:ln>
        </p:spPr>
        <p:txBody>
          <a:bodyPr/>
          <a:lstStyle/>
          <a:p>
            <a:endParaRPr lang="en-US"/>
          </a:p>
        </p:txBody>
      </p:sp>
      <p:sp>
        <p:nvSpPr>
          <p:cNvPr id="27" name="Shape 25"/>
          <p:cNvSpPr/>
          <p:nvPr/>
        </p:nvSpPr>
        <p:spPr>
          <a:xfrm>
            <a:off x="2423160" y="3657600"/>
            <a:ext cx="2435962" cy="201168"/>
          </a:xfrm>
          <a:prstGeom prst="rect">
            <a:avLst/>
          </a:prstGeom>
          <a:solidFill>
            <a:srgbClr val="94A3B8"/>
          </a:solidFill>
          <a:ln w="12700">
            <a:solidFill>
              <a:srgbClr val="94A3B8"/>
            </a:solidFill>
            <a:prstDash val="solid"/>
          </a:ln>
        </p:spPr>
        <p:txBody>
          <a:bodyPr/>
          <a:lstStyle/>
          <a:p>
            <a:endParaRPr lang="en-US"/>
          </a:p>
        </p:txBody>
      </p:sp>
      <p:sp>
        <p:nvSpPr>
          <p:cNvPr id="28" name="Text 26"/>
          <p:cNvSpPr/>
          <p:nvPr/>
        </p:nvSpPr>
        <p:spPr>
          <a:xfrm>
            <a:off x="4904842" y="3584448"/>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5.55</a:t>
            </a:r>
            <a:endParaRPr lang="en-US" sz="1100" dirty="0"/>
          </a:p>
        </p:txBody>
      </p:sp>
      <p:sp>
        <p:nvSpPr>
          <p:cNvPr id="29" name="Text 27"/>
          <p:cNvSpPr/>
          <p:nvPr/>
        </p:nvSpPr>
        <p:spPr>
          <a:xfrm>
            <a:off x="6492240" y="3584448"/>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2</a:t>
            </a:r>
            <a:endParaRPr lang="en-US" sz="900" dirty="0"/>
          </a:p>
        </p:txBody>
      </p:sp>
      <p:sp>
        <p:nvSpPr>
          <p:cNvPr id="30" name="Text 28"/>
          <p:cNvSpPr/>
          <p:nvPr/>
        </p:nvSpPr>
        <p:spPr>
          <a:xfrm>
            <a:off x="777240" y="3931920"/>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San Marcos</a:t>
            </a:r>
            <a:endParaRPr lang="en-US" sz="1100" dirty="0"/>
          </a:p>
        </p:txBody>
      </p:sp>
      <p:sp>
        <p:nvSpPr>
          <p:cNvPr id="31" name="Shape 29"/>
          <p:cNvSpPr/>
          <p:nvPr/>
        </p:nvSpPr>
        <p:spPr>
          <a:xfrm>
            <a:off x="2423160" y="4005072"/>
            <a:ext cx="4389120" cy="201168"/>
          </a:xfrm>
          <a:prstGeom prst="rect">
            <a:avLst/>
          </a:prstGeom>
          <a:solidFill>
            <a:srgbClr val="F1F5F9"/>
          </a:solidFill>
          <a:ln w="12700">
            <a:solidFill>
              <a:srgbClr val="F1F5F9"/>
            </a:solidFill>
            <a:prstDash val="solid"/>
          </a:ln>
        </p:spPr>
        <p:txBody>
          <a:bodyPr/>
          <a:lstStyle/>
          <a:p>
            <a:endParaRPr lang="en-US"/>
          </a:p>
        </p:txBody>
      </p:sp>
      <p:sp>
        <p:nvSpPr>
          <p:cNvPr id="32" name="Shape 30"/>
          <p:cNvSpPr/>
          <p:nvPr/>
        </p:nvSpPr>
        <p:spPr>
          <a:xfrm>
            <a:off x="2423160" y="4005072"/>
            <a:ext cx="2352568" cy="201168"/>
          </a:xfrm>
          <a:prstGeom prst="rect">
            <a:avLst/>
          </a:prstGeom>
          <a:solidFill>
            <a:srgbClr val="94A3B8"/>
          </a:solidFill>
          <a:ln w="12700">
            <a:solidFill>
              <a:srgbClr val="94A3B8"/>
            </a:solidFill>
            <a:prstDash val="solid"/>
          </a:ln>
        </p:spPr>
        <p:txBody>
          <a:bodyPr/>
          <a:lstStyle/>
          <a:p>
            <a:endParaRPr lang="en-US"/>
          </a:p>
        </p:txBody>
      </p:sp>
      <p:sp>
        <p:nvSpPr>
          <p:cNvPr id="33" name="Text 31"/>
          <p:cNvSpPr/>
          <p:nvPr/>
        </p:nvSpPr>
        <p:spPr>
          <a:xfrm>
            <a:off x="4821448" y="3931920"/>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5.36</a:t>
            </a:r>
            <a:endParaRPr lang="en-US" sz="1100" dirty="0"/>
          </a:p>
        </p:txBody>
      </p:sp>
      <p:sp>
        <p:nvSpPr>
          <p:cNvPr id="34" name="Text 32"/>
          <p:cNvSpPr/>
          <p:nvPr/>
        </p:nvSpPr>
        <p:spPr>
          <a:xfrm>
            <a:off x="6492240" y="3931920"/>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60</a:t>
            </a:r>
            <a:endParaRPr lang="en-US" sz="900" dirty="0"/>
          </a:p>
        </p:txBody>
      </p:sp>
      <p:sp>
        <p:nvSpPr>
          <p:cNvPr id="35" name="Text 33"/>
          <p:cNvSpPr/>
          <p:nvPr/>
        </p:nvSpPr>
        <p:spPr>
          <a:xfrm>
            <a:off x="777240" y="4279392"/>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National City</a:t>
            </a:r>
            <a:endParaRPr lang="en-US" sz="1100" dirty="0"/>
          </a:p>
        </p:txBody>
      </p:sp>
      <p:sp>
        <p:nvSpPr>
          <p:cNvPr id="36" name="Shape 34"/>
          <p:cNvSpPr/>
          <p:nvPr/>
        </p:nvSpPr>
        <p:spPr>
          <a:xfrm>
            <a:off x="2423160" y="4352544"/>
            <a:ext cx="4389120" cy="201168"/>
          </a:xfrm>
          <a:prstGeom prst="rect">
            <a:avLst/>
          </a:prstGeom>
          <a:solidFill>
            <a:srgbClr val="F1F5F9"/>
          </a:solidFill>
          <a:ln w="12700">
            <a:solidFill>
              <a:srgbClr val="F1F5F9"/>
            </a:solidFill>
            <a:prstDash val="solid"/>
          </a:ln>
        </p:spPr>
        <p:txBody>
          <a:bodyPr/>
          <a:lstStyle/>
          <a:p>
            <a:endParaRPr lang="en-US"/>
          </a:p>
        </p:txBody>
      </p:sp>
      <p:sp>
        <p:nvSpPr>
          <p:cNvPr id="37" name="Shape 35"/>
          <p:cNvSpPr/>
          <p:nvPr/>
        </p:nvSpPr>
        <p:spPr>
          <a:xfrm>
            <a:off x="2423160" y="4352544"/>
            <a:ext cx="2321844" cy="201168"/>
          </a:xfrm>
          <a:prstGeom prst="rect">
            <a:avLst/>
          </a:prstGeom>
          <a:solidFill>
            <a:srgbClr val="94A3B8"/>
          </a:solidFill>
          <a:ln w="12700">
            <a:solidFill>
              <a:srgbClr val="94A3B8"/>
            </a:solidFill>
            <a:prstDash val="solid"/>
          </a:ln>
        </p:spPr>
        <p:txBody>
          <a:bodyPr/>
          <a:lstStyle/>
          <a:p>
            <a:endParaRPr lang="en-US"/>
          </a:p>
        </p:txBody>
      </p:sp>
      <p:sp>
        <p:nvSpPr>
          <p:cNvPr id="38" name="Text 36"/>
          <p:cNvSpPr/>
          <p:nvPr/>
        </p:nvSpPr>
        <p:spPr>
          <a:xfrm>
            <a:off x="4790724" y="4279392"/>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5.29</a:t>
            </a:r>
            <a:endParaRPr lang="en-US" sz="1100" dirty="0"/>
          </a:p>
        </p:txBody>
      </p:sp>
      <p:sp>
        <p:nvSpPr>
          <p:cNvPr id="39" name="Text 37"/>
          <p:cNvSpPr/>
          <p:nvPr/>
        </p:nvSpPr>
        <p:spPr>
          <a:xfrm>
            <a:off x="6492240" y="4279392"/>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17</a:t>
            </a:r>
            <a:endParaRPr lang="en-US" sz="900" dirty="0"/>
          </a:p>
        </p:txBody>
      </p:sp>
      <p:sp>
        <p:nvSpPr>
          <p:cNvPr id="40" name="Text 38"/>
          <p:cNvSpPr/>
          <p:nvPr/>
        </p:nvSpPr>
        <p:spPr>
          <a:xfrm>
            <a:off x="777240" y="4626864"/>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Vista</a:t>
            </a:r>
            <a:endParaRPr lang="en-US" sz="1100" dirty="0"/>
          </a:p>
        </p:txBody>
      </p:sp>
      <p:sp>
        <p:nvSpPr>
          <p:cNvPr id="41" name="Shape 39"/>
          <p:cNvSpPr/>
          <p:nvPr/>
        </p:nvSpPr>
        <p:spPr>
          <a:xfrm>
            <a:off x="2423160" y="4700016"/>
            <a:ext cx="4389120" cy="201168"/>
          </a:xfrm>
          <a:prstGeom prst="rect">
            <a:avLst/>
          </a:prstGeom>
          <a:solidFill>
            <a:srgbClr val="F1F5F9"/>
          </a:solidFill>
          <a:ln w="12700">
            <a:solidFill>
              <a:srgbClr val="F1F5F9"/>
            </a:solidFill>
            <a:prstDash val="solid"/>
          </a:ln>
        </p:spPr>
        <p:txBody>
          <a:bodyPr/>
          <a:lstStyle/>
          <a:p>
            <a:endParaRPr lang="en-US"/>
          </a:p>
        </p:txBody>
      </p:sp>
      <p:sp>
        <p:nvSpPr>
          <p:cNvPr id="42" name="Shape 40"/>
          <p:cNvSpPr/>
          <p:nvPr/>
        </p:nvSpPr>
        <p:spPr>
          <a:xfrm>
            <a:off x="2423160" y="4700016"/>
            <a:ext cx="2264786" cy="201168"/>
          </a:xfrm>
          <a:prstGeom prst="rect">
            <a:avLst/>
          </a:prstGeom>
          <a:solidFill>
            <a:srgbClr val="94A3B8"/>
          </a:solidFill>
          <a:ln w="12700">
            <a:solidFill>
              <a:srgbClr val="94A3B8"/>
            </a:solidFill>
            <a:prstDash val="solid"/>
          </a:ln>
        </p:spPr>
        <p:txBody>
          <a:bodyPr/>
          <a:lstStyle/>
          <a:p>
            <a:endParaRPr lang="en-US"/>
          </a:p>
        </p:txBody>
      </p:sp>
      <p:sp>
        <p:nvSpPr>
          <p:cNvPr id="43" name="Text 41"/>
          <p:cNvSpPr/>
          <p:nvPr/>
        </p:nvSpPr>
        <p:spPr>
          <a:xfrm>
            <a:off x="4733666" y="4626864"/>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5.16</a:t>
            </a:r>
            <a:endParaRPr lang="en-US" sz="1100" dirty="0"/>
          </a:p>
        </p:txBody>
      </p:sp>
      <p:sp>
        <p:nvSpPr>
          <p:cNvPr id="44" name="Text 42"/>
          <p:cNvSpPr/>
          <p:nvPr/>
        </p:nvSpPr>
        <p:spPr>
          <a:xfrm>
            <a:off x="6492240" y="4626864"/>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45</a:t>
            </a:r>
            <a:endParaRPr lang="en-US" sz="900" dirty="0"/>
          </a:p>
        </p:txBody>
      </p:sp>
      <p:sp>
        <p:nvSpPr>
          <p:cNvPr id="45" name="Text 43"/>
          <p:cNvSpPr/>
          <p:nvPr/>
        </p:nvSpPr>
        <p:spPr>
          <a:xfrm>
            <a:off x="777240" y="4974336"/>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San Diego</a:t>
            </a:r>
            <a:endParaRPr lang="en-US" sz="1100" dirty="0"/>
          </a:p>
        </p:txBody>
      </p:sp>
      <p:sp>
        <p:nvSpPr>
          <p:cNvPr id="46" name="Shape 44"/>
          <p:cNvSpPr/>
          <p:nvPr/>
        </p:nvSpPr>
        <p:spPr>
          <a:xfrm>
            <a:off x="2423160" y="5047488"/>
            <a:ext cx="4389120" cy="201168"/>
          </a:xfrm>
          <a:prstGeom prst="rect">
            <a:avLst/>
          </a:prstGeom>
          <a:solidFill>
            <a:srgbClr val="F1F5F9"/>
          </a:solidFill>
          <a:ln w="12700">
            <a:solidFill>
              <a:srgbClr val="F1F5F9"/>
            </a:solidFill>
            <a:prstDash val="solid"/>
          </a:ln>
        </p:spPr>
        <p:txBody>
          <a:bodyPr/>
          <a:lstStyle/>
          <a:p>
            <a:endParaRPr lang="en-US"/>
          </a:p>
        </p:txBody>
      </p:sp>
      <p:sp>
        <p:nvSpPr>
          <p:cNvPr id="47" name="Shape 45"/>
          <p:cNvSpPr/>
          <p:nvPr/>
        </p:nvSpPr>
        <p:spPr>
          <a:xfrm>
            <a:off x="2423160" y="5047488"/>
            <a:ext cx="2229673" cy="201168"/>
          </a:xfrm>
          <a:prstGeom prst="rect">
            <a:avLst/>
          </a:prstGeom>
          <a:solidFill>
            <a:srgbClr val="94A3B8"/>
          </a:solidFill>
          <a:ln w="12700">
            <a:solidFill>
              <a:srgbClr val="94A3B8"/>
            </a:solidFill>
            <a:prstDash val="solid"/>
          </a:ln>
        </p:spPr>
        <p:txBody>
          <a:bodyPr/>
          <a:lstStyle/>
          <a:p>
            <a:endParaRPr lang="en-US"/>
          </a:p>
        </p:txBody>
      </p:sp>
      <p:sp>
        <p:nvSpPr>
          <p:cNvPr id="48" name="Text 46"/>
          <p:cNvSpPr/>
          <p:nvPr/>
        </p:nvSpPr>
        <p:spPr>
          <a:xfrm>
            <a:off x="4698553" y="4974336"/>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5.08</a:t>
            </a:r>
            <a:endParaRPr lang="en-US" sz="1100" dirty="0"/>
          </a:p>
        </p:txBody>
      </p:sp>
      <p:sp>
        <p:nvSpPr>
          <p:cNvPr id="49" name="Text 47"/>
          <p:cNvSpPr/>
          <p:nvPr/>
        </p:nvSpPr>
        <p:spPr>
          <a:xfrm>
            <a:off x="6492240" y="4974336"/>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113</a:t>
            </a:r>
            <a:endParaRPr lang="en-US" sz="900" dirty="0"/>
          </a:p>
        </p:txBody>
      </p:sp>
      <p:sp>
        <p:nvSpPr>
          <p:cNvPr id="50" name="Text 48"/>
          <p:cNvSpPr/>
          <p:nvPr/>
        </p:nvSpPr>
        <p:spPr>
          <a:xfrm>
            <a:off x="777240" y="5321808"/>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Chula Vista</a:t>
            </a:r>
            <a:endParaRPr lang="en-US" sz="1100" dirty="0"/>
          </a:p>
        </p:txBody>
      </p:sp>
      <p:sp>
        <p:nvSpPr>
          <p:cNvPr id="51" name="Shape 49"/>
          <p:cNvSpPr/>
          <p:nvPr/>
        </p:nvSpPr>
        <p:spPr>
          <a:xfrm>
            <a:off x="2423160" y="5394960"/>
            <a:ext cx="4389120" cy="201168"/>
          </a:xfrm>
          <a:prstGeom prst="rect">
            <a:avLst/>
          </a:prstGeom>
          <a:solidFill>
            <a:srgbClr val="F1F5F9"/>
          </a:solidFill>
          <a:ln w="12700">
            <a:solidFill>
              <a:srgbClr val="F1F5F9"/>
            </a:solidFill>
            <a:prstDash val="solid"/>
          </a:ln>
        </p:spPr>
        <p:txBody>
          <a:bodyPr/>
          <a:lstStyle/>
          <a:p>
            <a:endParaRPr lang="en-US"/>
          </a:p>
        </p:txBody>
      </p:sp>
      <p:sp>
        <p:nvSpPr>
          <p:cNvPr id="52" name="Shape 50"/>
          <p:cNvSpPr/>
          <p:nvPr/>
        </p:nvSpPr>
        <p:spPr>
          <a:xfrm>
            <a:off x="2423160" y="5394960"/>
            <a:ext cx="2185782" cy="201168"/>
          </a:xfrm>
          <a:prstGeom prst="rect">
            <a:avLst/>
          </a:prstGeom>
          <a:solidFill>
            <a:srgbClr val="94A3B8"/>
          </a:solidFill>
          <a:ln w="12700">
            <a:solidFill>
              <a:srgbClr val="94A3B8"/>
            </a:solidFill>
            <a:prstDash val="solid"/>
          </a:ln>
        </p:spPr>
        <p:txBody>
          <a:bodyPr/>
          <a:lstStyle/>
          <a:p>
            <a:endParaRPr lang="en-US"/>
          </a:p>
        </p:txBody>
      </p:sp>
      <p:sp>
        <p:nvSpPr>
          <p:cNvPr id="53" name="Text 51"/>
          <p:cNvSpPr/>
          <p:nvPr/>
        </p:nvSpPr>
        <p:spPr>
          <a:xfrm>
            <a:off x="4654662" y="5321808"/>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4.98</a:t>
            </a:r>
            <a:endParaRPr lang="en-US" sz="1100" dirty="0"/>
          </a:p>
        </p:txBody>
      </p:sp>
      <p:sp>
        <p:nvSpPr>
          <p:cNvPr id="54" name="Text 52"/>
          <p:cNvSpPr/>
          <p:nvPr/>
        </p:nvSpPr>
        <p:spPr>
          <a:xfrm>
            <a:off x="6492240" y="5321808"/>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52</a:t>
            </a:r>
            <a:endParaRPr lang="en-US" sz="900" dirty="0"/>
          </a:p>
        </p:txBody>
      </p:sp>
      <p:sp>
        <p:nvSpPr>
          <p:cNvPr id="55" name="Text 53"/>
          <p:cNvSpPr/>
          <p:nvPr/>
        </p:nvSpPr>
        <p:spPr>
          <a:xfrm>
            <a:off x="777240" y="5669280"/>
            <a:ext cx="1554480" cy="347472"/>
          </a:xfrm>
          <a:prstGeom prst="rect">
            <a:avLst/>
          </a:prstGeom>
          <a:noFill/>
          <a:ln/>
        </p:spPr>
        <p:txBody>
          <a:bodyPr wrap="square" lIns="0" tIns="0" rIns="0" bIns="0" rtlCol="0" anchor="ctr"/>
          <a:lstStyle/>
          <a:p>
            <a:pPr marL="0" indent="0">
              <a:buNone/>
            </a:pPr>
            <a:r>
              <a:rPr lang="en-US" sz="1100" dirty="0">
                <a:solidFill>
                  <a:srgbClr val="0F172A"/>
                </a:solidFill>
                <a:latin typeface="Calibri" pitchFamily="34" charset="0"/>
                <a:ea typeface="Calibri" pitchFamily="34" charset="-122"/>
                <a:cs typeface="Calibri" pitchFamily="34" charset="-120"/>
              </a:rPr>
              <a:t>El Cajon</a:t>
            </a:r>
            <a:endParaRPr lang="en-US" sz="1100" dirty="0"/>
          </a:p>
        </p:txBody>
      </p:sp>
      <p:sp>
        <p:nvSpPr>
          <p:cNvPr id="56" name="Shape 54"/>
          <p:cNvSpPr/>
          <p:nvPr/>
        </p:nvSpPr>
        <p:spPr>
          <a:xfrm>
            <a:off x="2423160" y="5742432"/>
            <a:ext cx="4389120" cy="201168"/>
          </a:xfrm>
          <a:prstGeom prst="rect">
            <a:avLst/>
          </a:prstGeom>
          <a:solidFill>
            <a:srgbClr val="F1F5F9"/>
          </a:solidFill>
          <a:ln w="12700">
            <a:solidFill>
              <a:srgbClr val="F1F5F9"/>
            </a:solidFill>
            <a:prstDash val="solid"/>
          </a:ln>
        </p:spPr>
        <p:txBody>
          <a:bodyPr/>
          <a:lstStyle/>
          <a:p>
            <a:endParaRPr lang="en-US"/>
          </a:p>
        </p:txBody>
      </p:sp>
      <p:sp>
        <p:nvSpPr>
          <p:cNvPr id="57" name="Shape 55"/>
          <p:cNvSpPr/>
          <p:nvPr/>
        </p:nvSpPr>
        <p:spPr>
          <a:xfrm>
            <a:off x="2423160" y="5742432"/>
            <a:ext cx="2067276" cy="201168"/>
          </a:xfrm>
          <a:prstGeom prst="rect">
            <a:avLst/>
          </a:prstGeom>
          <a:solidFill>
            <a:srgbClr val="94A3B8"/>
          </a:solidFill>
          <a:ln w="12700">
            <a:solidFill>
              <a:srgbClr val="94A3B8"/>
            </a:solidFill>
            <a:prstDash val="solid"/>
          </a:ln>
        </p:spPr>
        <p:txBody>
          <a:bodyPr/>
          <a:lstStyle/>
          <a:p>
            <a:endParaRPr lang="en-US"/>
          </a:p>
        </p:txBody>
      </p:sp>
      <p:sp>
        <p:nvSpPr>
          <p:cNvPr id="58" name="Text 56"/>
          <p:cNvSpPr/>
          <p:nvPr/>
        </p:nvSpPr>
        <p:spPr>
          <a:xfrm>
            <a:off x="4536156" y="5669280"/>
            <a:ext cx="640080" cy="347472"/>
          </a:xfrm>
          <a:prstGeom prst="rect">
            <a:avLst/>
          </a:prstGeom>
          <a:noFill/>
          <a:ln/>
        </p:spPr>
        <p:txBody>
          <a:bodyPr wrap="square" lIns="0" tIns="0" rIns="0" bIns="0" rtlCol="0" anchor="ctr"/>
          <a:lstStyle/>
          <a:p>
            <a:pPr marL="0" indent="0">
              <a:buNone/>
            </a:pPr>
            <a:r>
              <a:rPr lang="en-US" sz="1100" dirty="0">
                <a:solidFill>
                  <a:srgbClr val="94A3B8"/>
                </a:solidFill>
                <a:latin typeface="Calibri" pitchFamily="34" charset="0"/>
                <a:ea typeface="Calibri" pitchFamily="34" charset="-122"/>
                <a:cs typeface="Calibri" pitchFamily="34" charset="-120"/>
              </a:rPr>
              <a:t>4.71</a:t>
            </a:r>
            <a:endParaRPr lang="en-US" sz="1100" dirty="0"/>
          </a:p>
        </p:txBody>
      </p:sp>
      <p:sp>
        <p:nvSpPr>
          <p:cNvPr id="59" name="Text 57"/>
          <p:cNvSpPr/>
          <p:nvPr/>
        </p:nvSpPr>
        <p:spPr>
          <a:xfrm>
            <a:off x="6492240" y="5669280"/>
            <a:ext cx="731520" cy="347472"/>
          </a:xfrm>
          <a:prstGeom prst="rect">
            <a:avLst/>
          </a:prstGeom>
          <a:noFill/>
          <a:ln/>
        </p:spPr>
        <p:txBody>
          <a:bodyPr wrap="square" lIns="0" tIns="0" rIns="0" bIns="0" rtlCol="0" anchor="ctr"/>
          <a:lstStyle/>
          <a:p>
            <a:pPr marL="0" indent="0" algn="r">
              <a:buNone/>
            </a:pPr>
            <a:r>
              <a:rPr lang="en-US" sz="900" i="1" dirty="0">
                <a:solidFill>
                  <a:srgbClr val="64748B"/>
                </a:solidFill>
                <a:latin typeface="Calibri" pitchFamily="34" charset="0"/>
                <a:ea typeface="Calibri" pitchFamily="34" charset="-122"/>
                <a:cs typeface="Calibri" pitchFamily="34" charset="-120"/>
              </a:rPr>
              <a:t>n = 5</a:t>
            </a:r>
            <a:endParaRPr lang="en-US" sz="900" dirty="0"/>
          </a:p>
        </p:txBody>
      </p:sp>
      <p:sp>
        <p:nvSpPr>
          <p:cNvPr id="60" name="Shape 58"/>
          <p:cNvSpPr/>
          <p:nvPr/>
        </p:nvSpPr>
        <p:spPr>
          <a:xfrm>
            <a:off x="7589520" y="2011680"/>
            <a:ext cx="4160520" cy="12801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61" name="Shape 59"/>
          <p:cNvSpPr/>
          <p:nvPr/>
        </p:nvSpPr>
        <p:spPr>
          <a:xfrm>
            <a:off x="7589520" y="2011680"/>
            <a:ext cx="109728" cy="1280160"/>
          </a:xfrm>
          <a:prstGeom prst="rect">
            <a:avLst/>
          </a:prstGeom>
          <a:solidFill>
            <a:srgbClr val="F59E0B"/>
          </a:solidFill>
          <a:ln w="12700">
            <a:solidFill>
              <a:srgbClr val="F59E0B"/>
            </a:solidFill>
            <a:prstDash val="solid"/>
          </a:ln>
        </p:spPr>
        <p:txBody>
          <a:bodyPr/>
          <a:lstStyle/>
          <a:p>
            <a:endParaRPr lang="en-US"/>
          </a:p>
        </p:txBody>
      </p:sp>
      <p:sp>
        <p:nvSpPr>
          <p:cNvPr id="62" name="Text 60"/>
          <p:cNvSpPr/>
          <p:nvPr/>
        </p:nvSpPr>
        <p:spPr>
          <a:xfrm>
            <a:off x="7818120" y="2103120"/>
            <a:ext cx="1005840" cy="1097280"/>
          </a:xfrm>
          <a:prstGeom prst="rect">
            <a:avLst/>
          </a:prstGeom>
          <a:noFill/>
          <a:ln/>
        </p:spPr>
        <p:txBody>
          <a:bodyPr wrap="square" lIns="0" tIns="0" rIns="0" bIns="0" rtlCol="0" anchor="t"/>
          <a:lstStyle/>
          <a:p>
            <a:pPr marL="0" indent="0">
              <a:buNone/>
            </a:pPr>
            <a:r>
              <a:rPr lang="en-US" sz="5600" b="1" dirty="0">
                <a:solidFill>
                  <a:srgbClr val="F59E0B"/>
                </a:solidFill>
                <a:latin typeface="Georgia" pitchFamily="34" charset="0"/>
                <a:ea typeface="Georgia" pitchFamily="34" charset="-122"/>
                <a:cs typeface="Georgia" pitchFamily="34" charset="-120"/>
              </a:rPr>
              <a:t>01</a:t>
            </a:r>
            <a:endParaRPr lang="en-US" sz="5600" dirty="0"/>
          </a:p>
        </p:txBody>
      </p:sp>
      <p:sp>
        <p:nvSpPr>
          <p:cNvPr id="63" name="Text 61"/>
          <p:cNvSpPr/>
          <p:nvPr/>
        </p:nvSpPr>
        <p:spPr>
          <a:xfrm>
            <a:off x="8869680" y="2148840"/>
            <a:ext cx="2743200" cy="457200"/>
          </a:xfrm>
          <a:prstGeom prst="rect">
            <a:avLst/>
          </a:prstGeom>
          <a:noFill/>
          <a:ln/>
        </p:spPr>
        <p:txBody>
          <a:bodyPr wrap="square" lIns="0" tIns="0" rIns="0" bIns="0" rtlCol="0" anchor="ctr"/>
          <a:lstStyle/>
          <a:p>
            <a:pPr marL="0" indent="0">
              <a:buNone/>
            </a:pPr>
            <a:r>
              <a:rPr lang="en-US" sz="2000" b="1" dirty="0">
                <a:solidFill>
                  <a:srgbClr val="0F172A"/>
                </a:solidFill>
                <a:latin typeface="Calibri" pitchFamily="34" charset="0"/>
                <a:ea typeface="Calibri" pitchFamily="34" charset="-122"/>
                <a:cs typeface="Calibri" pitchFamily="34" charset="-120"/>
              </a:rPr>
              <a:t>La Mesa</a:t>
            </a:r>
            <a:endParaRPr lang="en-US" sz="2000" dirty="0"/>
          </a:p>
        </p:txBody>
      </p:sp>
      <p:sp>
        <p:nvSpPr>
          <p:cNvPr id="64" name="Text 62"/>
          <p:cNvSpPr/>
          <p:nvPr/>
        </p:nvSpPr>
        <p:spPr>
          <a:xfrm>
            <a:off x="8869680" y="2606040"/>
            <a:ext cx="2743200" cy="27432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Mean </a:t>
            </a:r>
            <a:r>
              <a:rPr lang="en-US" sz="1300" b="1" dirty="0">
                <a:solidFill>
                  <a:srgbClr val="F59E0B"/>
                </a:solidFill>
                <a:latin typeface="Calibri" pitchFamily="34" charset="0"/>
                <a:ea typeface="Calibri" pitchFamily="34" charset="-122"/>
                <a:cs typeface="Calibri" pitchFamily="34" charset="-120"/>
              </a:rPr>
              <a:t>7.98</a:t>
            </a:r>
            <a:r>
              <a:rPr lang="en-US" sz="1000" dirty="0">
                <a:solidFill>
                  <a:srgbClr val="CBD5E1"/>
                </a:solidFill>
                <a:latin typeface="Calibri" pitchFamily="34" charset="0"/>
                <a:ea typeface="Calibri" pitchFamily="34" charset="-122"/>
                <a:cs typeface="Calibri" pitchFamily="34" charset="-120"/>
              </a:rPr>
              <a:t>   ·   </a:t>
            </a:r>
            <a:r>
              <a:rPr lang="en-US" sz="1000" i="1" dirty="0">
                <a:solidFill>
                  <a:srgbClr val="64748B"/>
                </a:solidFill>
                <a:latin typeface="Calibri" pitchFamily="34" charset="0"/>
                <a:ea typeface="Calibri" pitchFamily="34" charset="-122"/>
                <a:cs typeface="Calibri" pitchFamily="34" charset="-120"/>
              </a:rPr>
              <a:t>8 parcels</a:t>
            </a:r>
            <a:endParaRPr lang="en-US" sz="1000" dirty="0"/>
          </a:p>
        </p:txBody>
      </p:sp>
      <p:sp>
        <p:nvSpPr>
          <p:cNvPr id="65" name="Text 63"/>
          <p:cNvSpPr/>
          <p:nvPr/>
        </p:nvSpPr>
        <p:spPr>
          <a:xfrm>
            <a:off x="8869680" y="2880360"/>
            <a:ext cx="2743200" cy="365760"/>
          </a:xfrm>
          <a:prstGeom prst="rect">
            <a:avLst/>
          </a:prstGeom>
          <a:noFill/>
          <a:ln/>
        </p:spPr>
        <p:txBody>
          <a:bodyPr wrap="square" lIns="0" tIns="0" rIns="0" bIns="0" rtlCol="0" anchor="t"/>
          <a:lstStyle/>
          <a:p>
            <a:pPr marL="0" indent="0">
              <a:buNone/>
            </a:pPr>
            <a:r>
              <a:rPr lang="en-US" sz="950" i="1" dirty="0">
                <a:solidFill>
                  <a:srgbClr val="0F172A"/>
                </a:solidFill>
                <a:latin typeface="Calibri" pitchFamily="34" charset="0"/>
                <a:ea typeface="Calibri" pitchFamily="34" charset="-122"/>
                <a:cs typeface="Calibri" pitchFamily="34" charset="-120"/>
              </a:rPr>
              <a:t>Highest demographic match, limited inventory</a:t>
            </a:r>
            <a:endParaRPr lang="en-US" sz="950" dirty="0"/>
          </a:p>
        </p:txBody>
      </p:sp>
      <p:sp>
        <p:nvSpPr>
          <p:cNvPr id="66" name="Shape 64"/>
          <p:cNvSpPr/>
          <p:nvPr/>
        </p:nvSpPr>
        <p:spPr>
          <a:xfrm>
            <a:off x="7589520" y="3429000"/>
            <a:ext cx="4160520" cy="12801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67" name="Shape 65"/>
          <p:cNvSpPr/>
          <p:nvPr/>
        </p:nvSpPr>
        <p:spPr>
          <a:xfrm>
            <a:off x="7589520" y="3429000"/>
            <a:ext cx="109728" cy="1280160"/>
          </a:xfrm>
          <a:prstGeom prst="rect">
            <a:avLst/>
          </a:prstGeom>
          <a:solidFill>
            <a:srgbClr val="F97316"/>
          </a:solidFill>
          <a:ln w="12700">
            <a:solidFill>
              <a:srgbClr val="F97316"/>
            </a:solidFill>
            <a:prstDash val="solid"/>
          </a:ln>
        </p:spPr>
        <p:txBody>
          <a:bodyPr/>
          <a:lstStyle/>
          <a:p>
            <a:endParaRPr lang="en-US"/>
          </a:p>
        </p:txBody>
      </p:sp>
      <p:sp>
        <p:nvSpPr>
          <p:cNvPr id="68" name="Text 66"/>
          <p:cNvSpPr/>
          <p:nvPr/>
        </p:nvSpPr>
        <p:spPr>
          <a:xfrm>
            <a:off x="7818120" y="3520440"/>
            <a:ext cx="1005840" cy="1097280"/>
          </a:xfrm>
          <a:prstGeom prst="rect">
            <a:avLst/>
          </a:prstGeom>
          <a:noFill/>
          <a:ln/>
        </p:spPr>
        <p:txBody>
          <a:bodyPr wrap="square" lIns="0" tIns="0" rIns="0" bIns="0" rtlCol="0" anchor="t"/>
          <a:lstStyle/>
          <a:p>
            <a:pPr marL="0" indent="0">
              <a:buNone/>
            </a:pPr>
            <a:r>
              <a:rPr lang="en-US" sz="5600" b="1" dirty="0">
                <a:solidFill>
                  <a:srgbClr val="F97316"/>
                </a:solidFill>
                <a:latin typeface="Georgia" pitchFamily="34" charset="0"/>
                <a:ea typeface="Georgia" pitchFamily="34" charset="-122"/>
                <a:cs typeface="Georgia" pitchFamily="34" charset="-120"/>
              </a:rPr>
              <a:t>02</a:t>
            </a:r>
            <a:endParaRPr lang="en-US" sz="5600" dirty="0"/>
          </a:p>
        </p:txBody>
      </p:sp>
      <p:sp>
        <p:nvSpPr>
          <p:cNvPr id="69" name="Text 67"/>
          <p:cNvSpPr/>
          <p:nvPr/>
        </p:nvSpPr>
        <p:spPr>
          <a:xfrm>
            <a:off x="8869680" y="3566160"/>
            <a:ext cx="2743200" cy="457200"/>
          </a:xfrm>
          <a:prstGeom prst="rect">
            <a:avLst/>
          </a:prstGeom>
          <a:noFill/>
          <a:ln/>
        </p:spPr>
        <p:txBody>
          <a:bodyPr wrap="square" lIns="0" tIns="0" rIns="0" bIns="0" rtlCol="0" anchor="ctr"/>
          <a:lstStyle/>
          <a:p>
            <a:pPr marL="0" indent="0">
              <a:buNone/>
            </a:pPr>
            <a:r>
              <a:rPr lang="en-US" sz="2000" b="1" dirty="0">
                <a:solidFill>
                  <a:srgbClr val="0F172A"/>
                </a:solidFill>
                <a:latin typeface="Calibri" pitchFamily="34" charset="0"/>
                <a:ea typeface="Calibri" pitchFamily="34" charset="-122"/>
                <a:cs typeface="Calibri" pitchFamily="34" charset="-120"/>
              </a:rPr>
              <a:t>Oceanside</a:t>
            </a:r>
            <a:endParaRPr lang="en-US" sz="2000" dirty="0"/>
          </a:p>
        </p:txBody>
      </p:sp>
      <p:sp>
        <p:nvSpPr>
          <p:cNvPr id="70" name="Text 68"/>
          <p:cNvSpPr/>
          <p:nvPr/>
        </p:nvSpPr>
        <p:spPr>
          <a:xfrm>
            <a:off x="8869680" y="4023360"/>
            <a:ext cx="2743200" cy="27432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Mean </a:t>
            </a:r>
            <a:r>
              <a:rPr lang="en-US" sz="1300" b="1" dirty="0">
                <a:solidFill>
                  <a:srgbClr val="F97316"/>
                </a:solidFill>
                <a:latin typeface="Calibri" pitchFamily="34" charset="0"/>
                <a:ea typeface="Calibri" pitchFamily="34" charset="-122"/>
                <a:cs typeface="Calibri" pitchFamily="34" charset="-120"/>
              </a:rPr>
              <a:t>6.16</a:t>
            </a:r>
            <a:r>
              <a:rPr lang="en-US" sz="1000" dirty="0">
                <a:solidFill>
                  <a:srgbClr val="CBD5E1"/>
                </a:solidFill>
                <a:latin typeface="Calibri" pitchFamily="34" charset="0"/>
                <a:ea typeface="Calibri" pitchFamily="34" charset="-122"/>
                <a:cs typeface="Calibri" pitchFamily="34" charset="-120"/>
              </a:rPr>
              <a:t>   ·   </a:t>
            </a:r>
            <a:r>
              <a:rPr lang="en-US" sz="1000" i="1" dirty="0">
                <a:solidFill>
                  <a:srgbClr val="64748B"/>
                </a:solidFill>
                <a:latin typeface="Calibri" pitchFamily="34" charset="0"/>
                <a:ea typeface="Calibri" pitchFamily="34" charset="-122"/>
                <a:cs typeface="Calibri" pitchFamily="34" charset="-120"/>
              </a:rPr>
              <a:t>93 parcels</a:t>
            </a:r>
            <a:endParaRPr lang="en-US" sz="1000" dirty="0"/>
          </a:p>
        </p:txBody>
      </p:sp>
      <p:sp>
        <p:nvSpPr>
          <p:cNvPr id="71" name="Text 69"/>
          <p:cNvSpPr/>
          <p:nvPr/>
        </p:nvSpPr>
        <p:spPr>
          <a:xfrm>
            <a:off x="8869680" y="4297680"/>
            <a:ext cx="2743200" cy="365760"/>
          </a:xfrm>
          <a:prstGeom prst="rect">
            <a:avLst/>
          </a:prstGeom>
          <a:noFill/>
          <a:ln/>
        </p:spPr>
        <p:txBody>
          <a:bodyPr wrap="square" lIns="0" tIns="0" rIns="0" bIns="0" rtlCol="0" anchor="t"/>
          <a:lstStyle/>
          <a:p>
            <a:pPr marL="0" indent="0">
              <a:buNone/>
            </a:pPr>
            <a:r>
              <a:rPr lang="en-US" sz="950" i="1" dirty="0">
                <a:solidFill>
                  <a:srgbClr val="0F172A"/>
                </a:solidFill>
                <a:latin typeface="Calibri" pitchFamily="34" charset="0"/>
                <a:ea typeface="Calibri" pitchFamily="34" charset="-122"/>
                <a:cs typeface="Calibri" pitchFamily="34" charset="-120"/>
              </a:rPr>
              <a:t>Best balance of fit and site availability</a:t>
            </a:r>
            <a:endParaRPr lang="en-US" sz="950" dirty="0"/>
          </a:p>
        </p:txBody>
      </p:sp>
      <p:sp>
        <p:nvSpPr>
          <p:cNvPr id="72" name="Shape 70"/>
          <p:cNvSpPr/>
          <p:nvPr/>
        </p:nvSpPr>
        <p:spPr>
          <a:xfrm>
            <a:off x="7589520" y="4846320"/>
            <a:ext cx="4160520" cy="1280160"/>
          </a:xfrm>
          <a:prstGeom prst="rect">
            <a:avLst/>
          </a:prstGeom>
          <a:solidFill>
            <a:srgbClr val="FAFAF7"/>
          </a:solidFill>
          <a:ln w="9525">
            <a:solidFill>
              <a:srgbClr val="CBD5E1"/>
            </a:solidFill>
            <a:prstDash val="solid"/>
          </a:ln>
          <a:effectLst>
            <a:outerShdw blurRad="101600" dist="25400" dir="8100000" algn="bl" rotWithShape="0">
              <a:srgbClr val="000000">
                <a:alpha val="12000"/>
              </a:srgbClr>
            </a:outerShdw>
          </a:effectLst>
        </p:spPr>
        <p:txBody>
          <a:bodyPr/>
          <a:lstStyle/>
          <a:p>
            <a:endParaRPr lang="en-US"/>
          </a:p>
        </p:txBody>
      </p:sp>
      <p:sp>
        <p:nvSpPr>
          <p:cNvPr id="73" name="Shape 71"/>
          <p:cNvSpPr/>
          <p:nvPr/>
        </p:nvSpPr>
        <p:spPr>
          <a:xfrm>
            <a:off x="7589520" y="4846320"/>
            <a:ext cx="109728" cy="1280160"/>
          </a:xfrm>
          <a:prstGeom prst="rect">
            <a:avLst/>
          </a:prstGeom>
          <a:solidFill>
            <a:srgbClr val="DC2626"/>
          </a:solidFill>
          <a:ln w="12700">
            <a:solidFill>
              <a:srgbClr val="DC2626"/>
            </a:solidFill>
            <a:prstDash val="solid"/>
          </a:ln>
        </p:spPr>
        <p:txBody>
          <a:bodyPr/>
          <a:lstStyle/>
          <a:p>
            <a:endParaRPr lang="en-US"/>
          </a:p>
        </p:txBody>
      </p:sp>
      <p:sp>
        <p:nvSpPr>
          <p:cNvPr id="74" name="Text 72"/>
          <p:cNvSpPr/>
          <p:nvPr/>
        </p:nvSpPr>
        <p:spPr>
          <a:xfrm>
            <a:off x="7818120" y="4937760"/>
            <a:ext cx="1005840" cy="1097280"/>
          </a:xfrm>
          <a:prstGeom prst="rect">
            <a:avLst/>
          </a:prstGeom>
          <a:noFill/>
          <a:ln/>
        </p:spPr>
        <p:txBody>
          <a:bodyPr wrap="square" lIns="0" tIns="0" rIns="0" bIns="0" rtlCol="0" anchor="t"/>
          <a:lstStyle/>
          <a:p>
            <a:pPr marL="0" indent="0">
              <a:buNone/>
            </a:pPr>
            <a:r>
              <a:rPr lang="en-US" sz="5600" b="1" dirty="0">
                <a:solidFill>
                  <a:srgbClr val="DC2626"/>
                </a:solidFill>
                <a:latin typeface="Georgia" pitchFamily="34" charset="0"/>
                <a:ea typeface="Georgia" pitchFamily="34" charset="-122"/>
                <a:cs typeface="Georgia" pitchFamily="34" charset="-120"/>
              </a:rPr>
              <a:t>03</a:t>
            </a:r>
            <a:endParaRPr lang="en-US" sz="5600" dirty="0"/>
          </a:p>
        </p:txBody>
      </p:sp>
      <p:sp>
        <p:nvSpPr>
          <p:cNvPr id="75" name="Text 73"/>
          <p:cNvSpPr/>
          <p:nvPr/>
        </p:nvSpPr>
        <p:spPr>
          <a:xfrm>
            <a:off x="8869680" y="4983480"/>
            <a:ext cx="2743200" cy="457200"/>
          </a:xfrm>
          <a:prstGeom prst="rect">
            <a:avLst/>
          </a:prstGeom>
          <a:noFill/>
          <a:ln/>
        </p:spPr>
        <p:txBody>
          <a:bodyPr wrap="square" lIns="0" tIns="0" rIns="0" bIns="0" rtlCol="0" anchor="ctr"/>
          <a:lstStyle/>
          <a:p>
            <a:pPr marL="0" indent="0">
              <a:buNone/>
            </a:pPr>
            <a:r>
              <a:rPr lang="en-US" sz="2000" b="1" dirty="0">
                <a:solidFill>
                  <a:srgbClr val="0F172A"/>
                </a:solidFill>
                <a:latin typeface="Calibri" pitchFamily="34" charset="0"/>
                <a:ea typeface="Calibri" pitchFamily="34" charset="-122"/>
                <a:cs typeface="Calibri" pitchFamily="34" charset="-120"/>
              </a:rPr>
              <a:t>Escondido</a:t>
            </a:r>
            <a:endParaRPr lang="en-US" sz="2000" dirty="0"/>
          </a:p>
        </p:txBody>
      </p:sp>
      <p:sp>
        <p:nvSpPr>
          <p:cNvPr id="76" name="Text 74"/>
          <p:cNvSpPr/>
          <p:nvPr/>
        </p:nvSpPr>
        <p:spPr>
          <a:xfrm>
            <a:off x="8869680" y="5440680"/>
            <a:ext cx="2743200" cy="274320"/>
          </a:xfrm>
          <a:prstGeom prst="rect">
            <a:avLst/>
          </a:prstGeom>
          <a:noFill/>
          <a:ln/>
        </p:spPr>
        <p:txBody>
          <a:bodyPr wrap="square" lIns="0" tIns="0" rIns="0" bIns="0" rtlCol="0" anchor="ctr"/>
          <a:lstStyle/>
          <a:p>
            <a:pPr marL="0" indent="0">
              <a:buNone/>
            </a:pPr>
            <a:r>
              <a:rPr lang="en-US" sz="1000" dirty="0">
                <a:solidFill>
                  <a:srgbClr val="64748B"/>
                </a:solidFill>
                <a:latin typeface="Calibri" pitchFamily="34" charset="0"/>
                <a:ea typeface="Calibri" pitchFamily="34" charset="-122"/>
                <a:cs typeface="Calibri" pitchFamily="34" charset="-120"/>
              </a:rPr>
              <a:t>Mean </a:t>
            </a:r>
            <a:r>
              <a:rPr lang="en-US" sz="1300" b="1" dirty="0">
                <a:solidFill>
                  <a:srgbClr val="DC2626"/>
                </a:solidFill>
                <a:latin typeface="Calibri" pitchFamily="34" charset="0"/>
                <a:ea typeface="Calibri" pitchFamily="34" charset="-122"/>
                <a:cs typeface="Calibri" pitchFamily="34" charset="-120"/>
              </a:rPr>
              <a:t>5.94</a:t>
            </a:r>
            <a:r>
              <a:rPr lang="en-US" sz="1000" dirty="0">
                <a:solidFill>
                  <a:srgbClr val="CBD5E1"/>
                </a:solidFill>
                <a:latin typeface="Calibri" pitchFamily="34" charset="0"/>
                <a:ea typeface="Calibri" pitchFamily="34" charset="-122"/>
                <a:cs typeface="Calibri" pitchFamily="34" charset="-120"/>
              </a:rPr>
              <a:t>   ·   </a:t>
            </a:r>
            <a:r>
              <a:rPr lang="en-US" sz="1000" i="1" dirty="0">
                <a:solidFill>
                  <a:srgbClr val="64748B"/>
                </a:solidFill>
                <a:latin typeface="Calibri" pitchFamily="34" charset="0"/>
                <a:ea typeface="Calibri" pitchFamily="34" charset="-122"/>
                <a:cs typeface="Calibri" pitchFamily="34" charset="-120"/>
              </a:rPr>
              <a:t>55 parcels</a:t>
            </a:r>
            <a:endParaRPr lang="en-US" sz="1000" dirty="0"/>
          </a:p>
        </p:txBody>
      </p:sp>
      <p:sp>
        <p:nvSpPr>
          <p:cNvPr id="77" name="Text 75"/>
          <p:cNvSpPr/>
          <p:nvPr/>
        </p:nvSpPr>
        <p:spPr>
          <a:xfrm>
            <a:off x="8869680" y="5715000"/>
            <a:ext cx="2743200" cy="365760"/>
          </a:xfrm>
          <a:prstGeom prst="rect">
            <a:avLst/>
          </a:prstGeom>
          <a:noFill/>
          <a:ln/>
        </p:spPr>
        <p:txBody>
          <a:bodyPr wrap="square" lIns="0" tIns="0" rIns="0" bIns="0" rtlCol="0" anchor="t"/>
          <a:lstStyle/>
          <a:p>
            <a:pPr marL="0" indent="0">
              <a:buNone/>
            </a:pPr>
            <a:r>
              <a:rPr lang="en-US" sz="950" i="1" dirty="0">
                <a:solidFill>
                  <a:srgbClr val="0F172A"/>
                </a:solidFill>
                <a:latin typeface="Calibri" pitchFamily="34" charset="0"/>
                <a:ea typeface="Calibri" pitchFamily="34" charset="-122"/>
                <a:cs typeface="Calibri" pitchFamily="34" charset="-120"/>
              </a:rPr>
              <a:t>Strong North County inland opportunity</a:t>
            </a:r>
            <a:endParaRPr lang="en-US" sz="950" dirty="0"/>
          </a:p>
        </p:txBody>
      </p:sp>
      <p:sp>
        <p:nvSpPr>
          <p:cNvPr id="78" name="Text 76"/>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41802"/>
    </mc:Choice>
    <mc:Fallback>
      <p:transition spd="slow" advTm="4180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F59E0B"/>
          </a:solidFill>
          <a:ln w="12700">
            <a:solidFill>
              <a:srgbClr val="F59E0B"/>
            </a:solidFill>
            <a:prstDash val="solid"/>
          </a:ln>
        </p:spPr>
        <p:txBody>
          <a:bodyPr/>
          <a:lstStyle/>
          <a:p>
            <a:endParaRPr lang="en-US"/>
          </a:p>
        </p:txBody>
      </p:sp>
      <p:sp>
        <p:nvSpPr>
          <p:cNvPr id="3" name="Text 1"/>
          <p:cNvSpPr/>
          <p:nvPr/>
        </p:nvSpPr>
        <p:spPr>
          <a:xfrm>
            <a:off x="457200" y="164592"/>
            <a:ext cx="5486400" cy="274320"/>
          </a:xfrm>
          <a:prstGeom prst="rect">
            <a:avLst/>
          </a:prstGeom>
          <a:noFill/>
          <a:ln/>
        </p:spPr>
        <p:txBody>
          <a:bodyPr wrap="square" rtlCol="0" anchor="ctr"/>
          <a:lstStyle/>
          <a:p>
            <a:pPr marL="0" indent="0">
              <a:buNone/>
            </a:pPr>
            <a:r>
              <a:rPr lang="en-US" sz="1000" b="1" kern="0" spc="400" dirty="0">
                <a:solidFill>
                  <a:srgbClr val="64748B"/>
                </a:solidFill>
                <a:latin typeface="Calibri" pitchFamily="34" charset="0"/>
                <a:ea typeface="Calibri" pitchFamily="34" charset="-122"/>
                <a:cs typeface="Calibri" pitchFamily="34" charset="-120"/>
              </a:rPr>
              <a:t>08  ·  COUNTYWIDE VIEW</a:t>
            </a:r>
            <a:endParaRPr lang="en-US" sz="1000" dirty="0"/>
          </a:p>
        </p:txBody>
      </p:sp>
      <p:sp>
        <p:nvSpPr>
          <p:cNvPr id="4" name="Text 2"/>
          <p:cNvSpPr/>
          <p:nvPr/>
        </p:nvSpPr>
        <p:spPr>
          <a:xfrm>
            <a:off x="6400800" y="164592"/>
            <a:ext cx="5303520" cy="274320"/>
          </a:xfrm>
          <a:prstGeom prst="rect">
            <a:avLst/>
          </a:prstGeom>
          <a:noFill/>
          <a:ln/>
        </p:spPr>
        <p:txBody>
          <a:bodyPr wrap="square" rtlCol="0" anchor="ctr"/>
          <a:lstStyle/>
          <a:p>
            <a:pPr marL="0" indent="0" algn="r">
              <a:buNone/>
            </a:pPr>
            <a:r>
              <a:rPr lang="en-US" sz="900" kern="0" spc="200" dirty="0">
                <a:solidFill>
                  <a:srgbClr val="64748B"/>
                </a:solidFill>
                <a:latin typeface="Calibri" pitchFamily="34" charset="0"/>
                <a:ea typeface="Calibri" pitchFamily="34" charset="-122"/>
                <a:cs typeface="Calibri" pitchFamily="34" charset="-120"/>
              </a:rPr>
              <a:t>PLANET FITNESS SITE SUITABILITY</a:t>
            </a:r>
            <a:r>
              <a:rPr lang="en-US" sz="900" kern="0" spc="200" dirty="0">
                <a:solidFill>
                  <a:srgbClr val="CBD5E1"/>
                </a:solidFill>
                <a:latin typeface="Calibri" pitchFamily="34" charset="0"/>
                <a:ea typeface="Calibri" pitchFamily="34" charset="-122"/>
                <a:cs typeface="Calibri" pitchFamily="34" charset="-120"/>
              </a:rPr>
              <a:t>   |   </a:t>
            </a:r>
            <a:r>
              <a:rPr lang="en-US" sz="900" b="1" kern="0" spc="200" dirty="0">
                <a:solidFill>
                  <a:srgbClr val="0F172A"/>
                </a:solidFill>
                <a:latin typeface="Calibri" pitchFamily="34" charset="0"/>
                <a:ea typeface="Calibri" pitchFamily="34" charset="-122"/>
                <a:cs typeface="Calibri" pitchFamily="34" charset="-120"/>
              </a:rPr>
              <a:t>9 / 14</a:t>
            </a:r>
            <a:endParaRPr lang="en-US" sz="900" dirty="0"/>
          </a:p>
        </p:txBody>
      </p:sp>
      <p:sp>
        <p:nvSpPr>
          <p:cNvPr id="5" name="Text 3"/>
          <p:cNvSpPr/>
          <p:nvPr/>
        </p:nvSpPr>
        <p:spPr>
          <a:xfrm>
            <a:off x="457200" y="548640"/>
            <a:ext cx="11247120" cy="640080"/>
          </a:xfrm>
          <a:prstGeom prst="rect">
            <a:avLst/>
          </a:prstGeom>
          <a:noFill/>
          <a:ln/>
        </p:spPr>
        <p:txBody>
          <a:bodyPr wrap="square" lIns="0" tIns="0" rIns="0" bIns="0" rtlCol="0" anchor="ctr"/>
          <a:lstStyle/>
          <a:p>
            <a:pPr marL="0" indent="0">
              <a:buNone/>
            </a:pPr>
            <a:r>
              <a:rPr lang="en-US" sz="3200" b="1" dirty="0">
                <a:solidFill>
                  <a:srgbClr val="0F172A"/>
                </a:solidFill>
                <a:latin typeface="Calibri" pitchFamily="34" charset="0"/>
                <a:ea typeface="Calibri" pitchFamily="34" charset="-122"/>
                <a:cs typeface="Calibri" pitchFamily="34" charset="-120"/>
              </a:rPr>
              <a:t>The Map — Countywide View</a:t>
            </a:r>
            <a:endParaRPr lang="en-US" sz="3200" dirty="0"/>
          </a:p>
        </p:txBody>
      </p:sp>
      <p:sp>
        <p:nvSpPr>
          <p:cNvPr id="6" name="Text 4"/>
          <p:cNvSpPr/>
          <p:nvPr/>
        </p:nvSpPr>
        <p:spPr>
          <a:xfrm>
            <a:off x="457200" y="1188720"/>
            <a:ext cx="11247120" cy="36576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All 28 top-scoring parcels (stars) plotted across San Diego County with demographic background</a:t>
            </a:r>
            <a:endParaRPr lang="en-US" sz="1400" dirty="0"/>
          </a:p>
        </p:txBody>
      </p:sp>
      <p:sp>
        <p:nvSpPr>
          <p:cNvPr id="7" name="Shape 5"/>
          <p:cNvSpPr/>
          <p:nvPr/>
        </p:nvSpPr>
        <p:spPr>
          <a:xfrm>
            <a:off x="457200" y="1600200"/>
            <a:ext cx="1097280" cy="0"/>
          </a:xfrm>
          <a:prstGeom prst="line">
            <a:avLst/>
          </a:prstGeom>
          <a:noFill/>
          <a:ln w="31750">
            <a:solidFill>
              <a:srgbClr val="F59E0B"/>
            </a:solidFill>
            <a:prstDash val="solid"/>
          </a:ln>
        </p:spPr>
        <p:txBody>
          <a:bodyPr/>
          <a:lstStyle/>
          <a:p>
            <a:endParaRPr lang="en-US"/>
          </a:p>
        </p:txBody>
      </p:sp>
      <p:pic>
        <p:nvPicPr>
          <p:cNvPr id="8" name="Image 0" descr="pres_assets/page1_county.jpg"/>
          <p:cNvPicPr>
            <a:picLocks noChangeAspect="1"/>
          </p:cNvPicPr>
          <p:nvPr/>
        </p:nvPicPr>
        <p:blipFill>
          <a:blip r:embed="rId3"/>
          <a:stretch>
            <a:fillRect/>
          </a:stretch>
        </p:blipFill>
        <p:spPr>
          <a:xfrm>
            <a:off x="3136392" y="1828800"/>
            <a:ext cx="5916168" cy="4572000"/>
          </a:xfrm>
          <a:prstGeom prst="rect">
            <a:avLst/>
          </a:prstGeom>
        </p:spPr>
      </p:pic>
      <p:sp>
        <p:nvSpPr>
          <p:cNvPr id="9" name="Shape 6"/>
          <p:cNvSpPr/>
          <p:nvPr/>
        </p:nvSpPr>
        <p:spPr>
          <a:xfrm>
            <a:off x="3136392" y="1828800"/>
            <a:ext cx="5916168" cy="4572000"/>
          </a:xfrm>
          <a:prstGeom prst="rect">
            <a:avLst/>
          </a:prstGeom>
          <a:ln w="9525">
            <a:solidFill>
              <a:srgbClr val="CBD5E1"/>
            </a:solidFill>
            <a:prstDash val="solid"/>
          </a:ln>
        </p:spPr>
        <p:txBody>
          <a:bodyPr/>
          <a:lstStyle/>
          <a:p>
            <a:endParaRPr lang="en-US"/>
          </a:p>
        </p:txBody>
      </p:sp>
      <p:sp>
        <p:nvSpPr>
          <p:cNvPr id="10" name="Text 7"/>
          <p:cNvSpPr/>
          <p:nvPr/>
        </p:nvSpPr>
        <p:spPr>
          <a:xfrm>
            <a:off x="914400" y="6446520"/>
            <a:ext cx="10332720" cy="274320"/>
          </a:xfrm>
          <a:prstGeom prst="rect">
            <a:avLst/>
          </a:prstGeom>
          <a:noFill/>
          <a:ln/>
        </p:spPr>
        <p:txBody>
          <a:bodyPr wrap="square" lIns="0" tIns="0" rIns="0" bIns="0" rtlCol="0" anchor="ctr"/>
          <a:lstStyle/>
          <a:p>
            <a:pPr marL="0" indent="0" algn="ctr">
              <a:buNone/>
            </a:pPr>
            <a:r>
              <a:rPr lang="en-US" sz="1000" i="1" dirty="0">
                <a:solidFill>
                  <a:srgbClr val="64748B"/>
                </a:solidFill>
                <a:latin typeface="Calibri" pitchFamily="34" charset="0"/>
                <a:ea typeface="Calibri" pitchFamily="34" charset="-122"/>
                <a:cs typeface="Calibri" pitchFamily="34" charset="-120"/>
              </a:rPr>
              <a:t>Bright red area in the north is Camp Pendleton — high working-age population but no commercial land, correctly excluded as candidate.</a:t>
            </a:r>
            <a:endParaRPr lang="en-US" sz="1000" dirty="0"/>
          </a:p>
        </p:txBody>
      </p:sp>
      <p:sp>
        <p:nvSpPr>
          <p:cNvPr id="11" name="Text 8"/>
          <p:cNvSpPr/>
          <p:nvPr/>
        </p:nvSpPr>
        <p:spPr>
          <a:xfrm>
            <a:off x="457200" y="6565392"/>
            <a:ext cx="11247120" cy="228600"/>
          </a:xfrm>
          <a:prstGeom prst="rect">
            <a:avLst/>
          </a:prstGeom>
          <a:noFill/>
          <a:ln/>
        </p:spPr>
        <p:txBody>
          <a:bodyPr wrap="square" rtlCol="0" anchor="ctr"/>
          <a:lstStyle/>
          <a:p>
            <a:pPr marL="0" indent="0">
              <a:buNone/>
            </a:pPr>
            <a:r>
              <a:rPr lang="en-US" sz="850" i="1" dirty="0">
                <a:solidFill>
                  <a:srgbClr val="64748B"/>
                </a:solidFill>
                <a:latin typeface="Calibri" pitchFamily="34" charset="0"/>
                <a:ea typeface="Calibri" pitchFamily="34" charset="-122"/>
                <a:cs typeface="Calibri" pitchFamily="34" charset="-120"/>
              </a:rPr>
              <a:t>Prepared by Mario Nonog  |  GIS Project  |  May 2026</a:t>
            </a:r>
            <a:endParaRPr lang="en-US" sz="850" dirty="0"/>
          </a:p>
        </p:txBody>
      </p:sp>
    </p:spTree>
  </p:cSld>
  <p:clrMapOvr>
    <a:masterClrMapping/>
  </p:clrMapOvr>
  <mc:AlternateContent xmlns:mc="http://schemas.openxmlformats.org/markup-compatibility/2006">
    <mc:Choice xmlns:p14="http://schemas.microsoft.com/office/powerpoint/2010/main" Requires="p14">
      <p:transition spd="slow" p14:dur="2000" advTm="45419"/>
    </mc:Choice>
    <mc:Fallback>
      <p:transition spd="slow" advTm="45419"/>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291</TotalTime>
  <Words>4052</Words>
  <Application>Microsoft Macintosh PowerPoint</Application>
  <PresentationFormat>Widescreen</PresentationFormat>
  <Paragraphs>454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Consolas</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 Fitness Site Suitability Analysis</dc:title>
  <dc:subject>PptxGenJS Presentation</dc:subject>
  <dc:creator>Mario Nonog</dc:creator>
  <cp:lastModifiedBy>Mario Nonog</cp:lastModifiedBy>
  <cp:revision>2</cp:revision>
  <dcterms:created xsi:type="dcterms:W3CDTF">2026-05-25T22:31:59Z</dcterms:created>
  <dcterms:modified xsi:type="dcterms:W3CDTF">2026-05-26T03:35:25Z</dcterms:modified>
</cp:coreProperties>
</file>